
<file path=[Content_Types].xml><?xml version="1.0" encoding="utf-8"?>
<Types xmlns="http://schemas.openxmlformats.org/package/2006/content-types">
  <Default Extension="aiff" ContentType="audio/x-aiff"/>
  <Default Extension="emf" ContentType="image/x-emf"/>
  <Default Extension="fntdata" ContentType="application/x-fontdata"/>
  <Default Extension="m4a" ContentType="audi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77" r:id="rId3"/>
    <p:sldId id="294" r:id="rId4"/>
    <p:sldId id="278" r:id="rId5"/>
    <p:sldId id="287" r:id="rId6"/>
    <p:sldId id="280" r:id="rId7"/>
    <p:sldId id="279" r:id="rId8"/>
    <p:sldId id="282" r:id="rId9"/>
    <p:sldId id="286" r:id="rId10"/>
    <p:sldId id="288" r:id="rId11"/>
    <p:sldId id="289" r:id="rId12"/>
    <p:sldId id="292" r:id="rId13"/>
    <p:sldId id="285" r:id="rId14"/>
    <p:sldId id="293" r:id="rId15"/>
  </p:sldIdLst>
  <p:sldSz cx="9144000" cy="5143500" type="screen16x9"/>
  <p:notesSz cx="6858000" cy="9144000"/>
  <p:embeddedFontLst>
    <p:embeddedFont>
      <p:font typeface="Calibri" panose="020F0502020204030204" pitchFamily="34" charset="0"/>
      <p:regular r:id="rId17"/>
      <p:bold r:id="rId18"/>
      <p:italic r:id="rId19"/>
      <p:boldItalic r:id="rId20"/>
    </p:embeddedFont>
    <p:embeddedFont>
      <p:font typeface="Lato" panose="020F0502020204030203" pitchFamily="34" charset="0"/>
      <p:regular r:id="rId21"/>
      <p:bold r:id="rId22"/>
      <p:italic r:id="rId23"/>
      <p:boldItalic r:id="rId24"/>
    </p:embeddedFont>
    <p:embeddedFont>
      <p:font typeface="Raleway" pitchFamily="2" charset="77"/>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B4D07BC-48FC-4335-A496-49CF623B6979}">
  <a:tblStyle styleId="{5B4D07BC-48FC-4335-A496-49CF623B697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62423" autoAdjust="0"/>
  </p:normalViewPr>
  <p:slideViewPr>
    <p:cSldViewPr snapToGrid="0">
      <p:cViewPr varScale="1">
        <p:scale>
          <a:sx n="90" d="100"/>
          <a:sy n="90" d="100"/>
        </p:scale>
        <p:origin x="2280" y="184"/>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326E908-03E7-BF40-9D6D-5CDA043DE960}" type="doc">
      <dgm:prSet loTypeId="urn:microsoft.com/office/officeart/2009/3/layout/DescendingProcess" loCatId="process" qsTypeId="urn:microsoft.com/office/officeart/2005/8/quickstyle/simple3" qsCatId="simple" csTypeId="urn:microsoft.com/office/officeart/2005/8/colors/accent1_2" csCatId="accent1" phldr="1"/>
      <dgm:spPr/>
    </dgm:pt>
    <dgm:pt modelId="{4762F486-7A95-CB4B-9232-8C0C649112A7}">
      <dgm:prSet phldrT="[Text]" custT="1"/>
      <dgm:spPr/>
      <dgm:t>
        <a:bodyPr/>
        <a:lstStyle/>
        <a:p>
          <a:r>
            <a:rPr lang="en-US" sz="800" dirty="0"/>
            <a:t>Identifying Resources and Previous Research Outcomes</a:t>
          </a:r>
        </a:p>
      </dgm:t>
    </dgm:pt>
    <dgm:pt modelId="{91011B31-9781-0A4A-BB5F-E3D0FB6DE07D}" type="parTrans" cxnId="{A9D5E218-C1CF-8A41-BD48-7F82B25B2BB6}">
      <dgm:prSet/>
      <dgm:spPr/>
      <dgm:t>
        <a:bodyPr/>
        <a:lstStyle/>
        <a:p>
          <a:endParaRPr lang="en-US"/>
        </a:p>
      </dgm:t>
    </dgm:pt>
    <dgm:pt modelId="{DEDD9D46-4E82-AD4E-8935-1446E856F77F}" type="sibTrans" cxnId="{A9D5E218-C1CF-8A41-BD48-7F82B25B2BB6}">
      <dgm:prSet/>
      <dgm:spPr/>
      <dgm:t>
        <a:bodyPr/>
        <a:lstStyle/>
        <a:p>
          <a:endParaRPr lang="en-US"/>
        </a:p>
      </dgm:t>
    </dgm:pt>
    <dgm:pt modelId="{6E723C46-B33E-FC41-ABE6-79E6C00129CE}">
      <dgm:prSet phldrT="[Text]" custT="1"/>
      <dgm:spPr/>
      <dgm:t>
        <a:bodyPr/>
        <a:lstStyle/>
        <a:p>
          <a:r>
            <a:rPr lang="en-US" sz="800" dirty="0"/>
            <a:t>Interview and Data Collection</a:t>
          </a:r>
        </a:p>
      </dgm:t>
    </dgm:pt>
    <dgm:pt modelId="{A0230A97-C8AD-9C44-A251-B46C29122947}" type="parTrans" cxnId="{C0332CA5-B181-3743-97D1-1F3FD7A9FFAE}">
      <dgm:prSet/>
      <dgm:spPr/>
      <dgm:t>
        <a:bodyPr/>
        <a:lstStyle/>
        <a:p>
          <a:endParaRPr lang="en-US"/>
        </a:p>
      </dgm:t>
    </dgm:pt>
    <dgm:pt modelId="{F2A9C937-672E-2A45-AC43-64AE3FABB6C0}" type="sibTrans" cxnId="{C0332CA5-B181-3743-97D1-1F3FD7A9FFAE}">
      <dgm:prSet/>
      <dgm:spPr/>
      <dgm:t>
        <a:bodyPr/>
        <a:lstStyle/>
        <a:p>
          <a:endParaRPr lang="en-US"/>
        </a:p>
      </dgm:t>
    </dgm:pt>
    <dgm:pt modelId="{8326AD97-D895-5D42-80C0-54B863402DFA}">
      <dgm:prSet phldrT="[Text]" custT="1"/>
      <dgm:spPr/>
      <dgm:t>
        <a:bodyPr/>
        <a:lstStyle/>
        <a:p>
          <a:r>
            <a:rPr lang="en-US" sz="800" dirty="0"/>
            <a:t>Data Analysis</a:t>
          </a:r>
        </a:p>
      </dgm:t>
    </dgm:pt>
    <dgm:pt modelId="{C7F47EE0-C1DE-D04A-8344-38C3467F5574}" type="parTrans" cxnId="{446D0242-1DBA-7744-8BFB-5B3A2D89D7EE}">
      <dgm:prSet/>
      <dgm:spPr/>
      <dgm:t>
        <a:bodyPr/>
        <a:lstStyle/>
        <a:p>
          <a:endParaRPr lang="en-US"/>
        </a:p>
      </dgm:t>
    </dgm:pt>
    <dgm:pt modelId="{C5AC5DEA-5659-964A-A666-928B2388F4DA}" type="sibTrans" cxnId="{446D0242-1DBA-7744-8BFB-5B3A2D89D7EE}">
      <dgm:prSet/>
      <dgm:spPr/>
      <dgm:t>
        <a:bodyPr/>
        <a:lstStyle/>
        <a:p>
          <a:endParaRPr lang="en-US"/>
        </a:p>
      </dgm:t>
    </dgm:pt>
    <dgm:pt modelId="{97146BC0-AA19-B747-B4E6-4E72C5D568E6}">
      <dgm:prSet custT="1"/>
      <dgm:spPr/>
      <dgm:t>
        <a:bodyPr/>
        <a:lstStyle/>
        <a:p>
          <a:r>
            <a:rPr lang="en-US" sz="800" dirty="0"/>
            <a:t>Research Drafting</a:t>
          </a:r>
        </a:p>
      </dgm:t>
    </dgm:pt>
    <dgm:pt modelId="{116FD3A2-65CB-3348-8208-3CEDD80C928F}" type="parTrans" cxnId="{733FB105-0EA5-7342-A6FD-1F8B6E9E5653}">
      <dgm:prSet/>
      <dgm:spPr/>
      <dgm:t>
        <a:bodyPr/>
        <a:lstStyle/>
        <a:p>
          <a:endParaRPr lang="en-US"/>
        </a:p>
      </dgm:t>
    </dgm:pt>
    <dgm:pt modelId="{F2933EB1-1E08-2B40-B1FE-E8ECB3470892}" type="sibTrans" cxnId="{733FB105-0EA5-7342-A6FD-1F8B6E9E5653}">
      <dgm:prSet/>
      <dgm:spPr/>
      <dgm:t>
        <a:bodyPr/>
        <a:lstStyle/>
        <a:p>
          <a:endParaRPr lang="en-US"/>
        </a:p>
      </dgm:t>
    </dgm:pt>
    <dgm:pt modelId="{BDAF4D3D-9392-1B4E-827A-06F6F7DBEA00}">
      <dgm:prSet custT="1"/>
      <dgm:spPr/>
      <dgm:t>
        <a:bodyPr/>
        <a:lstStyle/>
        <a:p>
          <a:r>
            <a:rPr lang="en-US" sz="800" b="0" i="0" u="none" dirty="0"/>
            <a:t>Recruiting team members</a:t>
          </a:r>
          <a:endParaRPr lang="en-US" sz="800" dirty="0"/>
        </a:p>
      </dgm:t>
    </dgm:pt>
    <dgm:pt modelId="{4C81906F-0BC5-3C4A-891D-BBC8B6F13EE5}" type="parTrans" cxnId="{EA96FA2F-0361-8147-B8BD-0B8C457D4614}">
      <dgm:prSet/>
      <dgm:spPr/>
      <dgm:t>
        <a:bodyPr/>
        <a:lstStyle/>
        <a:p>
          <a:endParaRPr lang="en-US"/>
        </a:p>
      </dgm:t>
    </dgm:pt>
    <dgm:pt modelId="{0B374711-026C-844A-8184-892170BD2CC2}" type="sibTrans" cxnId="{EA96FA2F-0361-8147-B8BD-0B8C457D4614}">
      <dgm:prSet/>
      <dgm:spPr/>
      <dgm:t>
        <a:bodyPr/>
        <a:lstStyle/>
        <a:p>
          <a:endParaRPr lang="en-US"/>
        </a:p>
      </dgm:t>
    </dgm:pt>
    <dgm:pt modelId="{CFD0051C-740D-4340-8524-555D38D6E5EB}">
      <dgm:prSet custT="1"/>
      <dgm:spPr/>
      <dgm:t>
        <a:bodyPr/>
        <a:lstStyle/>
        <a:p>
          <a:r>
            <a:rPr lang="en-US" sz="800" b="0" i="0" u="none" dirty="0"/>
            <a:t>Identifying recent research papers</a:t>
          </a:r>
          <a:endParaRPr lang="en-US" sz="800" dirty="0"/>
        </a:p>
      </dgm:t>
    </dgm:pt>
    <dgm:pt modelId="{B1D0699D-3E19-AB43-8D96-607921EA2577}" type="parTrans" cxnId="{ADC31EAB-5F76-6E46-BFBF-F6C9CF1B0882}">
      <dgm:prSet/>
      <dgm:spPr/>
      <dgm:t>
        <a:bodyPr/>
        <a:lstStyle/>
        <a:p>
          <a:endParaRPr lang="en-US"/>
        </a:p>
      </dgm:t>
    </dgm:pt>
    <dgm:pt modelId="{CAD837CB-1118-AE4C-B1C5-AC266DD3DF3E}" type="sibTrans" cxnId="{ADC31EAB-5F76-6E46-BFBF-F6C9CF1B0882}">
      <dgm:prSet/>
      <dgm:spPr/>
      <dgm:t>
        <a:bodyPr/>
        <a:lstStyle/>
        <a:p>
          <a:endParaRPr lang="en-US"/>
        </a:p>
      </dgm:t>
    </dgm:pt>
    <dgm:pt modelId="{519FCF63-86C0-C247-991B-64D9B1FC51DB}">
      <dgm:prSet custT="1"/>
      <dgm:spPr/>
      <dgm:t>
        <a:bodyPr/>
        <a:lstStyle/>
        <a:p>
          <a:r>
            <a:rPr lang="en-US" sz="800" b="0" i="0" u="none" dirty="0"/>
            <a:t>Identify the major cloud providers</a:t>
          </a:r>
          <a:endParaRPr lang="en-US" sz="800" dirty="0"/>
        </a:p>
      </dgm:t>
    </dgm:pt>
    <dgm:pt modelId="{F4059142-5A6A-9540-9B7A-B00C03E114F0}" type="parTrans" cxnId="{2610F43A-BE16-F14D-B4E4-0AD2952B8B75}">
      <dgm:prSet/>
      <dgm:spPr/>
      <dgm:t>
        <a:bodyPr/>
        <a:lstStyle/>
        <a:p>
          <a:endParaRPr lang="en-US"/>
        </a:p>
      </dgm:t>
    </dgm:pt>
    <dgm:pt modelId="{615C3538-26FD-794E-AC83-301E64329B57}" type="sibTrans" cxnId="{2610F43A-BE16-F14D-B4E4-0AD2952B8B75}">
      <dgm:prSet/>
      <dgm:spPr/>
      <dgm:t>
        <a:bodyPr/>
        <a:lstStyle/>
        <a:p>
          <a:endParaRPr lang="en-US"/>
        </a:p>
      </dgm:t>
    </dgm:pt>
    <dgm:pt modelId="{E9A48A7F-0CB0-B345-A4CB-D8697DEC77D6}">
      <dgm:prSet custT="1"/>
      <dgm:spPr/>
      <dgm:t>
        <a:bodyPr/>
        <a:lstStyle/>
        <a:p>
          <a:r>
            <a:rPr lang="en-US" sz="800" b="0" i="0" u="none" dirty="0"/>
            <a:t>Identify the cloud provider offerings</a:t>
          </a:r>
          <a:endParaRPr lang="en-US" sz="800" dirty="0"/>
        </a:p>
      </dgm:t>
    </dgm:pt>
    <dgm:pt modelId="{2A14EE3C-55D6-D94E-B4B8-FA5F803ED4B1}" type="parTrans" cxnId="{DCB5BE96-3AA0-9C4F-9819-B2500B38121E}">
      <dgm:prSet/>
      <dgm:spPr/>
      <dgm:t>
        <a:bodyPr/>
        <a:lstStyle/>
        <a:p>
          <a:endParaRPr lang="en-US"/>
        </a:p>
      </dgm:t>
    </dgm:pt>
    <dgm:pt modelId="{3C4C17EE-06B6-5F4F-87DE-703B80D4CBD0}" type="sibTrans" cxnId="{DCB5BE96-3AA0-9C4F-9819-B2500B38121E}">
      <dgm:prSet/>
      <dgm:spPr/>
      <dgm:t>
        <a:bodyPr/>
        <a:lstStyle/>
        <a:p>
          <a:endParaRPr lang="en-US"/>
        </a:p>
      </dgm:t>
    </dgm:pt>
    <dgm:pt modelId="{BAEEF251-4785-EA4A-B7FB-FF4628D980EB}">
      <dgm:prSet custT="1"/>
      <dgm:spPr/>
      <dgm:t>
        <a:bodyPr/>
        <a:lstStyle/>
        <a:p>
          <a:r>
            <a:rPr lang="en-US" sz="800" b="0" i="0" u="none" dirty="0"/>
            <a:t>Identify requirements of higher institution</a:t>
          </a:r>
          <a:endParaRPr lang="en-US" sz="800" dirty="0"/>
        </a:p>
      </dgm:t>
    </dgm:pt>
    <dgm:pt modelId="{42DF9D96-211E-2C44-A52F-704EA61E4A8B}" type="parTrans" cxnId="{AC4CF594-151A-6748-B92E-A72AAD768AF3}">
      <dgm:prSet/>
      <dgm:spPr/>
      <dgm:t>
        <a:bodyPr/>
        <a:lstStyle/>
        <a:p>
          <a:endParaRPr lang="en-US"/>
        </a:p>
      </dgm:t>
    </dgm:pt>
    <dgm:pt modelId="{C3D62275-2952-D84C-85F7-50EC4A139644}" type="sibTrans" cxnId="{AC4CF594-151A-6748-B92E-A72AAD768AF3}">
      <dgm:prSet/>
      <dgm:spPr/>
      <dgm:t>
        <a:bodyPr/>
        <a:lstStyle/>
        <a:p>
          <a:endParaRPr lang="en-US"/>
        </a:p>
      </dgm:t>
    </dgm:pt>
    <dgm:pt modelId="{54EA3480-844D-1146-BF25-779367DE7086}">
      <dgm:prSet custT="1"/>
      <dgm:spPr/>
      <dgm:t>
        <a:bodyPr/>
        <a:lstStyle/>
        <a:p>
          <a:r>
            <a:rPr lang="en-US" sz="800" b="0" i="0" u="none" dirty="0"/>
            <a:t>Identify Institutes using/previously used/planning to use cloud solution</a:t>
          </a:r>
          <a:endParaRPr lang="en-US" sz="800" dirty="0"/>
        </a:p>
      </dgm:t>
    </dgm:pt>
    <dgm:pt modelId="{908A5E1F-1912-8141-97AA-46A87578EA9B}" type="parTrans" cxnId="{F7A9DBC4-F32A-F14B-870A-9F3755877662}">
      <dgm:prSet/>
      <dgm:spPr/>
      <dgm:t>
        <a:bodyPr/>
        <a:lstStyle/>
        <a:p>
          <a:endParaRPr lang="en-US"/>
        </a:p>
      </dgm:t>
    </dgm:pt>
    <dgm:pt modelId="{0DFC858A-F002-1640-A2EF-49036C9C8D9A}" type="sibTrans" cxnId="{F7A9DBC4-F32A-F14B-870A-9F3755877662}">
      <dgm:prSet/>
      <dgm:spPr/>
      <dgm:t>
        <a:bodyPr/>
        <a:lstStyle/>
        <a:p>
          <a:endParaRPr lang="en-US"/>
        </a:p>
      </dgm:t>
    </dgm:pt>
    <dgm:pt modelId="{D2536117-90D1-5A4B-AF74-8491773A87C9}">
      <dgm:prSet custT="1"/>
      <dgm:spPr/>
      <dgm:t>
        <a:bodyPr/>
        <a:lstStyle/>
        <a:p>
          <a:r>
            <a:rPr lang="en-US" sz="800" b="0" i="0" u="none" dirty="0"/>
            <a:t>Defining scope of work</a:t>
          </a:r>
          <a:endParaRPr lang="en-US" sz="800" dirty="0"/>
        </a:p>
      </dgm:t>
    </dgm:pt>
    <dgm:pt modelId="{DFF40204-1D3E-AB4E-835D-0C3CD56A0D6D}" type="parTrans" cxnId="{12C7B372-44E2-F641-967A-EAAB739D01EA}">
      <dgm:prSet/>
      <dgm:spPr/>
      <dgm:t>
        <a:bodyPr/>
        <a:lstStyle/>
        <a:p>
          <a:endParaRPr lang="en-US"/>
        </a:p>
      </dgm:t>
    </dgm:pt>
    <dgm:pt modelId="{62B411A3-5D03-924D-A9ED-85E168A5FD7B}" type="sibTrans" cxnId="{12C7B372-44E2-F641-967A-EAAB739D01EA}">
      <dgm:prSet/>
      <dgm:spPr/>
      <dgm:t>
        <a:bodyPr/>
        <a:lstStyle/>
        <a:p>
          <a:endParaRPr lang="en-US"/>
        </a:p>
      </dgm:t>
    </dgm:pt>
    <dgm:pt modelId="{2EAE073E-8C44-2943-A3D4-AAE6F4227C38}">
      <dgm:prSet custT="1"/>
      <dgm:spPr/>
      <dgm:t>
        <a:bodyPr/>
        <a:lstStyle/>
        <a:p>
          <a:r>
            <a:rPr lang="en-US" sz="800" b="0" i="0" u="none" dirty="0"/>
            <a:t>Set up meetings with institutes already using cloud solution</a:t>
          </a:r>
          <a:endParaRPr lang="en-US" sz="800" dirty="0"/>
        </a:p>
      </dgm:t>
    </dgm:pt>
    <dgm:pt modelId="{F2991711-4CEF-8340-A1C5-0C883EA6623E}" type="parTrans" cxnId="{4A5B9D45-C733-2743-9BE5-CC6892553AE5}">
      <dgm:prSet/>
      <dgm:spPr/>
      <dgm:t>
        <a:bodyPr/>
        <a:lstStyle/>
        <a:p>
          <a:endParaRPr lang="en-US"/>
        </a:p>
      </dgm:t>
    </dgm:pt>
    <dgm:pt modelId="{4F340590-3748-6144-A3F2-0180DC0C3D4E}" type="sibTrans" cxnId="{4A5B9D45-C733-2743-9BE5-CC6892553AE5}">
      <dgm:prSet/>
      <dgm:spPr/>
      <dgm:t>
        <a:bodyPr/>
        <a:lstStyle/>
        <a:p>
          <a:endParaRPr lang="en-US"/>
        </a:p>
      </dgm:t>
    </dgm:pt>
    <dgm:pt modelId="{001D1585-05EC-364C-9290-49F2DAA6D10A}">
      <dgm:prSet custT="1"/>
      <dgm:spPr/>
      <dgm:t>
        <a:bodyPr/>
        <a:lstStyle/>
        <a:p>
          <a:r>
            <a:rPr lang="en-US" sz="800" b="0" i="0" u="none" dirty="0"/>
            <a:t>Set up meetings with institutes who rejected cloud solution</a:t>
          </a:r>
          <a:endParaRPr lang="en-US" sz="800" dirty="0"/>
        </a:p>
      </dgm:t>
    </dgm:pt>
    <dgm:pt modelId="{F0E54EEE-891A-1C42-B6A5-2C2C96FCF666}" type="parTrans" cxnId="{D171D5F4-9B7F-9242-B530-238D9E8773B2}">
      <dgm:prSet/>
      <dgm:spPr/>
      <dgm:t>
        <a:bodyPr/>
        <a:lstStyle/>
        <a:p>
          <a:endParaRPr lang="en-US"/>
        </a:p>
      </dgm:t>
    </dgm:pt>
    <dgm:pt modelId="{70789E91-B617-9F47-BCB0-3ECD6CE67960}" type="sibTrans" cxnId="{D171D5F4-9B7F-9242-B530-238D9E8773B2}">
      <dgm:prSet/>
      <dgm:spPr/>
      <dgm:t>
        <a:bodyPr/>
        <a:lstStyle/>
        <a:p>
          <a:endParaRPr lang="en-US"/>
        </a:p>
      </dgm:t>
    </dgm:pt>
    <dgm:pt modelId="{023A9065-E492-FE4D-8954-E544A642B27B}">
      <dgm:prSet custT="1"/>
      <dgm:spPr/>
      <dgm:t>
        <a:bodyPr/>
        <a:lstStyle/>
        <a:p>
          <a:r>
            <a:rPr lang="en-US" sz="800" b="0" i="0" u="none" dirty="0"/>
            <a:t>Set up meetings with institutes who are prospecting cloud solution</a:t>
          </a:r>
          <a:endParaRPr lang="en-US" sz="800" dirty="0"/>
        </a:p>
      </dgm:t>
    </dgm:pt>
    <dgm:pt modelId="{FC4569E9-3234-8C47-AD94-87D30C7FF3F5}" type="parTrans" cxnId="{385049BA-1072-594E-95D4-B29E2B30E654}">
      <dgm:prSet/>
      <dgm:spPr/>
      <dgm:t>
        <a:bodyPr/>
        <a:lstStyle/>
        <a:p>
          <a:endParaRPr lang="en-US"/>
        </a:p>
      </dgm:t>
    </dgm:pt>
    <dgm:pt modelId="{B98C6EAE-72DF-7D46-8BAF-519141C26B02}" type="sibTrans" cxnId="{385049BA-1072-594E-95D4-B29E2B30E654}">
      <dgm:prSet/>
      <dgm:spPr/>
      <dgm:t>
        <a:bodyPr/>
        <a:lstStyle/>
        <a:p>
          <a:endParaRPr lang="en-US"/>
        </a:p>
      </dgm:t>
    </dgm:pt>
    <dgm:pt modelId="{40669BF5-3B63-9E48-A01D-7923C4402B79}">
      <dgm:prSet custT="1"/>
      <dgm:spPr/>
      <dgm:t>
        <a:bodyPr/>
        <a:lstStyle/>
        <a:p>
          <a:r>
            <a:rPr lang="en-US" sz="800" b="0" i="0" u="none" dirty="0"/>
            <a:t>Corelate the data received from interview and cloud solutions offerings by service provider</a:t>
          </a:r>
          <a:endParaRPr lang="en-US" sz="800" dirty="0"/>
        </a:p>
      </dgm:t>
    </dgm:pt>
    <dgm:pt modelId="{F62BF7AE-7B28-014E-948C-00108BA67C03}" type="parTrans" cxnId="{81A0033C-2B77-0243-8623-377A388B7C09}">
      <dgm:prSet/>
      <dgm:spPr/>
      <dgm:t>
        <a:bodyPr/>
        <a:lstStyle/>
        <a:p>
          <a:endParaRPr lang="en-US"/>
        </a:p>
      </dgm:t>
    </dgm:pt>
    <dgm:pt modelId="{9DC369D4-2005-EF47-ABDB-32D76F6CD847}" type="sibTrans" cxnId="{81A0033C-2B77-0243-8623-377A388B7C09}">
      <dgm:prSet/>
      <dgm:spPr/>
      <dgm:t>
        <a:bodyPr/>
        <a:lstStyle/>
        <a:p>
          <a:endParaRPr lang="en-US"/>
        </a:p>
      </dgm:t>
    </dgm:pt>
    <dgm:pt modelId="{34414653-5B24-1B40-AA9D-108C9D93571A}">
      <dgm:prSet custT="1"/>
      <dgm:spPr/>
      <dgm:t>
        <a:bodyPr/>
        <a:lstStyle/>
        <a:p>
          <a:r>
            <a:rPr lang="en-US" sz="800" b="0" i="0" u="none" dirty="0"/>
            <a:t>In-depth cost-based analysis for cloud solutions and corresponding in-house system</a:t>
          </a:r>
          <a:endParaRPr lang="en-US" sz="800" dirty="0"/>
        </a:p>
      </dgm:t>
    </dgm:pt>
    <dgm:pt modelId="{1A1D6DEC-06AE-E24E-8273-7D2CE66C130F}" type="parTrans" cxnId="{5FE366B1-2EE2-3F4F-AB0C-6DDD53423A6E}">
      <dgm:prSet/>
      <dgm:spPr/>
      <dgm:t>
        <a:bodyPr/>
        <a:lstStyle/>
        <a:p>
          <a:endParaRPr lang="en-US"/>
        </a:p>
      </dgm:t>
    </dgm:pt>
    <dgm:pt modelId="{DC58E057-B80A-F14C-B666-74817C4AE9F5}" type="sibTrans" cxnId="{5FE366B1-2EE2-3F4F-AB0C-6DDD53423A6E}">
      <dgm:prSet/>
      <dgm:spPr/>
      <dgm:t>
        <a:bodyPr/>
        <a:lstStyle/>
        <a:p>
          <a:endParaRPr lang="en-US"/>
        </a:p>
      </dgm:t>
    </dgm:pt>
    <dgm:pt modelId="{139A3276-D57F-4841-BEF7-10620A2D35F7}">
      <dgm:prSet custT="1"/>
      <dgm:spPr/>
      <dgm:t>
        <a:bodyPr/>
        <a:lstStyle/>
        <a:p>
          <a:r>
            <a:rPr lang="en-US" sz="800" b="0" i="0" u="none" dirty="0"/>
            <a:t>Security implementation analysis and difference when implemented in cloud vs in-house system</a:t>
          </a:r>
          <a:endParaRPr lang="en-US" sz="800" dirty="0"/>
        </a:p>
      </dgm:t>
    </dgm:pt>
    <dgm:pt modelId="{98F0E7F4-ED5B-8744-96C1-EBDF3452747B}" type="parTrans" cxnId="{F9CF9CEA-6DCA-F545-9C01-EF52527CF031}">
      <dgm:prSet/>
      <dgm:spPr/>
      <dgm:t>
        <a:bodyPr/>
        <a:lstStyle/>
        <a:p>
          <a:endParaRPr lang="en-US"/>
        </a:p>
      </dgm:t>
    </dgm:pt>
    <dgm:pt modelId="{D1D0F9D3-1D64-F24A-BF89-2FD7B1C16EEE}" type="sibTrans" cxnId="{F9CF9CEA-6DCA-F545-9C01-EF52527CF031}">
      <dgm:prSet/>
      <dgm:spPr/>
      <dgm:t>
        <a:bodyPr/>
        <a:lstStyle/>
        <a:p>
          <a:endParaRPr lang="en-US"/>
        </a:p>
      </dgm:t>
    </dgm:pt>
    <dgm:pt modelId="{00422995-5E0A-AF4A-945E-34025436772E}">
      <dgm:prSet custT="1"/>
      <dgm:spPr/>
      <dgm:t>
        <a:bodyPr/>
        <a:lstStyle/>
        <a:p>
          <a:r>
            <a:rPr lang="en-US" sz="800" b="0" i="0" u="none" dirty="0"/>
            <a:t>Creation of first draft</a:t>
          </a:r>
          <a:endParaRPr lang="en-US" sz="800" dirty="0"/>
        </a:p>
      </dgm:t>
    </dgm:pt>
    <dgm:pt modelId="{1B87B0F6-397D-3A43-A1D5-03E8B0AC857F}" type="parTrans" cxnId="{DFF1C47D-8624-794A-9418-A9BE16D31336}">
      <dgm:prSet/>
      <dgm:spPr/>
      <dgm:t>
        <a:bodyPr/>
        <a:lstStyle/>
        <a:p>
          <a:endParaRPr lang="en-US"/>
        </a:p>
      </dgm:t>
    </dgm:pt>
    <dgm:pt modelId="{1E37801C-3FC0-8140-920A-94AFC0C38830}" type="sibTrans" cxnId="{DFF1C47D-8624-794A-9418-A9BE16D31336}">
      <dgm:prSet/>
      <dgm:spPr/>
      <dgm:t>
        <a:bodyPr/>
        <a:lstStyle/>
        <a:p>
          <a:endParaRPr lang="en-US"/>
        </a:p>
      </dgm:t>
    </dgm:pt>
    <dgm:pt modelId="{E456540C-F749-DD45-85E3-C721114D9392}">
      <dgm:prSet custT="1"/>
      <dgm:spPr/>
      <dgm:t>
        <a:bodyPr/>
        <a:lstStyle/>
        <a:p>
          <a:r>
            <a:rPr lang="en-US" sz="800" b="0" i="0" u="none"/>
            <a:t>Review -1</a:t>
          </a:r>
          <a:endParaRPr lang="en-US" sz="800" dirty="0"/>
        </a:p>
      </dgm:t>
    </dgm:pt>
    <dgm:pt modelId="{0ADAE004-3D07-A443-87D2-A961D2CCE1EE}" type="parTrans" cxnId="{D58F93B3-8654-364C-9A80-96CF5E81ECE9}">
      <dgm:prSet/>
      <dgm:spPr/>
      <dgm:t>
        <a:bodyPr/>
        <a:lstStyle/>
        <a:p>
          <a:endParaRPr lang="en-US"/>
        </a:p>
      </dgm:t>
    </dgm:pt>
    <dgm:pt modelId="{3B54F37F-65F6-A949-BF81-1669AC0880A8}" type="sibTrans" cxnId="{D58F93B3-8654-364C-9A80-96CF5E81ECE9}">
      <dgm:prSet/>
      <dgm:spPr/>
      <dgm:t>
        <a:bodyPr/>
        <a:lstStyle/>
        <a:p>
          <a:endParaRPr lang="en-US"/>
        </a:p>
      </dgm:t>
    </dgm:pt>
    <dgm:pt modelId="{43C6005B-08CC-9E4A-A04C-60E825236257}">
      <dgm:prSet custT="1"/>
      <dgm:spPr/>
      <dgm:t>
        <a:bodyPr/>
        <a:lstStyle/>
        <a:p>
          <a:r>
            <a:rPr lang="en-US" sz="800" b="0" i="0" u="none"/>
            <a:t>Creation of second draft</a:t>
          </a:r>
          <a:endParaRPr lang="en-US" sz="800"/>
        </a:p>
      </dgm:t>
    </dgm:pt>
    <dgm:pt modelId="{CDBE3F84-A574-B44B-A72F-79E36BB5F993}" type="parTrans" cxnId="{71463FB6-9ACB-DC47-985E-7976B0188C0A}">
      <dgm:prSet/>
      <dgm:spPr/>
      <dgm:t>
        <a:bodyPr/>
        <a:lstStyle/>
        <a:p>
          <a:endParaRPr lang="en-US"/>
        </a:p>
      </dgm:t>
    </dgm:pt>
    <dgm:pt modelId="{E8145790-1792-F440-B5FA-D0E7FB3B4B4E}" type="sibTrans" cxnId="{71463FB6-9ACB-DC47-985E-7976B0188C0A}">
      <dgm:prSet/>
      <dgm:spPr/>
      <dgm:t>
        <a:bodyPr/>
        <a:lstStyle/>
        <a:p>
          <a:endParaRPr lang="en-US"/>
        </a:p>
      </dgm:t>
    </dgm:pt>
    <dgm:pt modelId="{919CA080-6A8C-3D4E-80A8-481CCF444CAB}">
      <dgm:prSet custT="1"/>
      <dgm:spPr/>
      <dgm:t>
        <a:bodyPr/>
        <a:lstStyle/>
        <a:p>
          <a:r>
            <a:rPr lang="en-US" sz="800" b="0" i="0" u="none" dirty="0"/>
            <a:t>Review -2</a:t>
          </a:r>
          <a:endParaRPr lang="en-US" sz="800" dirty="0"/>
        </a:p>
      </dgm:t>
    </dgm:pt>
    <dgm:pt modelId="{8A72A680-5DC8-DA42-BE82-46EDAA0A5300}" type="parTrans" cxnId="{27EC1136-7C11-F04C-A055-0065E1A1D833}">
      <dgm:prSet/>
      <dgm:spPr/>
      <dgm:t>
        <a:bodyPr/>
        <a:lstStyle/>
        <a:p>
          <a:endParaRPr lang="en-US"/>
        </a:p>
      </dgm:t>
    </dgm:pt>
    <dgm:pt modelId="{F9CC9322-3BC7-2848-B047-4A53E730526E}" type="sibTrans" cxnId="{27EC1136-7C11-F04C-A055-0065E1A1D833}">
      <dgm:prSet/>
      <dgm:spPr/>
      <dgm:t>
        <a:bodyPr/>
        <a:lstStyle/>
        <a:p>
          <a:endParaRPr lang="en-US"/>
        </a:p>
      </dgm:t>
    </dgm:pt>
    <dgm:pt modelId="{320F003D-7C1C-1248-90A0-9835C6EAEFC0}">
      <dgm:prSet custT="1"/>
      <dgm:spPr/>
      <dgm:t>
        <a:bodyPr/>
        <a:lstStyle/>
        <a:p>
          <a:r>
            <a:rPr lang="en-US" sz="800" b="0" i="0" u="none"/>
            <a:t>Creation of final draft</a:t>
          </a:r>
          <a:endParaRPr lang="en-US" sz="800"/>
        </a:p>
      </dgm:t>
    </dgm:pt>
    <dgm:pt modelId="{09AD3C99-2FBF-6B44-B78E-EDBBA0EAB15A}" type="parTrans" cxnId="{134607FF-5B20-4847-9D83-578198995B5B}">
      <dgm:prSet/>
      <dgm:spPr/>
      <dgm:t>
        <a:bodyPr/>
        <a:lstStyle/>
        <a:p>
          <a:endParaRPr lang="en-US"/>
        </a:p>
      </dgm:t>
    </dgm:pt>
    <dgm:pt modelId="{FEBDA8FC-A4CA-E745-AA4C-2DE74C53FC5F}" type="sibTrans" cxnId="{134607FF-5B20-4847-9D83-578198995B5B}">
      <dgm:prSet/>
      <dgm:spPr/>
      <dgm:t>
        <a:bodyPr/>
        <a:lstStyle/>
        <a:p>
          <a:endParaRPr lang="en-US"/>
        </a:p>
      </dgm:t>
    </dgm:pt>
    <dgm:pt modelId="{8970E6D2-DFDC-634B-9DA8-34B87C5E0F12}">
      <dgm:prSet custT="1"/>
      <dgm:spPr/>
      <dgm:t>
        <a:bodyPr/>
        <a:lstStyle/>
        <a:p>
          <a:r>
            <a:rPr lang="en-US" sz="800" b="0" i="0" u="none"/>
            <a:t>Review -3</a:t>
          </a:r>
          <a:endParaRPr lang="en-US" sz="800"/>
        </a:p>
      </dgm:t>
    </dgm:pt>
    <dgm:pt modelId="{3FB26203-09CA-FC41-AC72-EF03771C946B}" type="parTrans" cxnId="{E1E33D15-21EA-8943-8B22-67BCEDB27468}">
      <dgm:prSet/>
      <dgm:spPr/>
      <dgm:t>
        <a:bodyPr/>
        <a:lstStyle/>
        <a:p>
          <a:endParaRPr lang="en-US"/>
        </a:p>
      </dgm:t>
    </dgm:pt>
    <dgm:pt modelId="{3638A1E4-42C7-8544-89BC-AADA585F947E}" type="sibTrans" cxnId="{E1E33D15-21EA-8943-8B22-67BCEDB27468}">
      <dgm:prSet/>
      <dgm:spPr/>
      <dgm:t>
        <a:bodyPr/>
        <a:lstStyle/>
        <a:p>
          <a:endParaRPr lang="en-US"/>
        </a:p>
      </dgm:t>
    </dgm:pt>
    <dgm:pt modelId="{4D9ECE0B-2E27-A040-83EF-22AD93E7C84E}">
      <dgm:prSet custT="1"/>
      <dgm:spPr/>
      <dgm:t>
        <a:bodyPr/>
        <a:lstStyle/>
        <a:p>
          <a:r>
            <a:rPr lang="en-US" sz="800" b="0" i="0" u="none" dirty="0"/>
            <a:t>Submission</a:t>
          </a:r>
          <a:endParaRPr lang="en-US" sz="800" dirty="0"/>
        </a:p>
      </dgm:t>
    </dgm:pt>
    <dgm:pt modelId="{6AA4A5E9-8A27-E04F-815E-053DD91CA4C6}" type="parTrans" cxnId="{BEE88121-A200-AF4C-AA26-DBB589C1E46C}">
      <dgm:prSet/>
      <dgm:spPr/>
      <dgm:t>
        <a:bodyPr/>
        <a:lstStyle/>
        <a:p>
          <a:endParaRPr lang="en-US"/>
        </a:p>
      </dgm:t>
    </dgm:pt>
    <dgm:pt modelId="{3632EAD3-8BEC-1F4B-95FE-A322939CF218}" type="sibTrans" cxnId="{BEE88121-A200-AF4C-AA26-DBB589C1E46C}">
      <dgm:prSet/>
      <dgm:spPr/>
      <dgm:t>
        <a:bodyPr/>
        <a:lstStyle/>
        <a:p>
          <a:endParaRPr lang="en-US"/>
        </a:p>
      </dgm:t>
    </dgm:pt>
    <dgm:pt modelId="{10DF0FA8-6B5F-074D-A093-3FFD51E35583}" type="pres">
      <dgm:prSet presAssocID="{5326E908-03E7-BF40-9D6D-5CDA043DE960}" presName="Name0" presStyleCnt="0">
        <dgm:presLayoutVars>
          <dgm:chMax val="7"/>
          <dgm:chPref val="5"/>
        </dgm:presLayoutVars>
      </dgm:prSet>
      <dgm:spPr/>
    </dgm:pt>
    <dgm:pt modelId="{1EDF0944-F852-1C42-A2A2-365D85F24262}" type="pres">
      <dgm:prSet presAssocID="{5326E908-03E7-BF40-9D6D-5CDA043DE960}" presName="arrowNode" presStyleLbl="node1" presStyleIdx="0" presStyleCnt="1" custScaleX="87004" custScaleY="74978" custLinFactNeighborX="10083" custLinFactNeighborY="6870"/>
      <dgm:spPr/>
    </dgm:pt>
    <dgm:pt modelId="{9289C115-8ADD-B041-BA05-8A824F129080}" type="pres">
      <dgm:prSet presAssocID="{4762F486-7A95-CB4B-9232-8C0C649112A7}" presName="txNode1" presStyleLbl="revTx" presStyleIdx="0" presStyleCnt="4" custLinFactY="10052" custLinFactNeighborX="-21744" custLinFactNeighborY="100000">
        <dgm:presLayoutVars>
          <dgm:bulletEnabled val="1"/>
        </dgm:presLayoutVars>
      </dgm:prSet>
      <dgm:spPr/>
    </dgm:pt>
    <dgm:pt modelId="{0BE59D4E-82A0-9648-8150-70EC52574833}" type="pres">
      <dgm:prSet presAssocID="{6E723C46-B33E-FC41-ABE6-79E6C00129CE}" presName="txNode2" presStyleLbl="revTx" presStyleIdx="1" presStyleCnt="4" custLinFactNeighborX="20903" custLinFactNeighborY="44651">
        <dgm:presLayoutVars>
          <dgm:bulletEnabled val="1"/>
        </dgm:presLayoutVars>
      </dgm:prSet>
      <dgm:spPr/>
    </dgm:pt>
    <dgm:pt modelId="{040BFD7A-2AB7-D04A-BFE6-F768BC116A5A}" type="pres">
      <dgm:prSet presAssocID="{F2A9C937-672E-2A45-AC43-64AE3FABB6C0}" presName="dotNode2" presStyleCnt="0"/>
      <dgm:spPr/>
    </dgm:pt>
    <dgm:pt modelId="{8108BAFC-3670-0146-945F-5A351D6B234A}" type="pres">
      <dgm:prSet presAssocID="{F2A9C937-672E-2A45-AC43-64AE3FABB6C0}" presName="dotRepeatNode" presStyleLbl="fgShp" presStyleIdx="0" presStyleCnt="2" custScaleX="192279" custScaleY="164850" custLinFactX="600000" custLinFactY="558623" custLinFactNeighborX="695160" custLinFactNeighborY="600000"/>
      <dgm:spPr/>
    </dgm:pt>
    <dgm:pt modelId="{716850C7-56F3-914B-BCFD-D8D7C8E9C9DC}" type="pres">
      <dgm:prSet presAssocID="{8326AD97-D895-5D42-80C0-54B863402DFA}" presName="txNode3" presStyleLbl="revTx" presStyleIdx="2" presStyleCnt="4" custLinFactY="32156" custLinFactNeighborX="15125" custLinFactNeighborY="100000">
        <dgm:presLayoutVars>
          <dgm:bulletEnabled val="1"/>
        </dgm:presLayoutVars>
      </dgm:prSet>
      <dgm:spPr/>
    </dgm:pt>
    <dgm:pt modelId="{51884D2A-1416-014C-9612-CF88A5364AF3}" type="pres">
      <dgm:prSet presAssocID="{C5AC5DEA-5659-964A-A666-928B2388F4DA}" presName="dotNode3" presStyleCnt="0"/>
      <dgm:spPr/>
    </dgm:pt>
    <dgm:pt modelId="{190EE0AB-BCFF-5E49-9A62-43924584EE56}" type="pres">
      <dgm:prSet presAssocID="{C5AC5DEA-5659-964A-A666-928B2388F4DA}" presName="dotRepeatNode" presStyleLbl="fgShp" presStyleIdx="1" presStyleCnt="2" custLinFactX="-274389" custLinFactY="-200000" custLinFactNeighborX="-300000" custLinFactNeighborY="-208039"/>
      <dgm:spPr/>
    </dgm:pt>
    <dgm:pt modelId="{7DF24380-11E5-3C46-A404-B57BBFDF3053}" type="pres">
      <dgm:prSet presAssocID="{97146BC0-AA19-B747-B4E6-4E72C5D568E6}" presName="txNode4" presStyleLbl="revTx" presStyleIdx="3" presStyleCnt="4" custScaleX="55591" custLinFactNeighborX="37089" custLinFactNeighborY="-45694">
        <dgm:presLayoutVars>
          <dgm:bulletEnabled val="1"/>
        </dgm:presLayoutVars>
      </dgm:prSet>
      <dgm:spPr/>
    </dgm:pt>
  </dgm:ptLst>
  <dgm:cxnLst>
    <dgm:cxn modelId="{6B848202-62ED-094D-912E-36AE0771B3CA}" type="presOf" srcId="{8326AD97-D895-5D42-80C0-54B863402DFA}" destId="{716850C7-56F3-914B-BCFD-D8D7C8E9C9DC}" srcOrd="0" destOrd="0" presId="urn:microsoft.com/office/officeart/2009/3/layout/DescendingProcess"/>
    <dgm:cxn modelId="{733FB105-0EA5-7342-A6FD-1F8B6E9E5653}" srcId="{5326E908-03E7-BF40-9D6D-5CDA043DE960}" destId="{97146BC0-AA19-B747-B4E6-4E72C5D568E6}" srcOrd="3" destOrd="0" parTransId="{116FD3A2-65CB-3348-8208-3CEDD80C928F}" sibTransId="{F2933EB1-1E08-2B40-B1FE-E8ECB3470892}"/>
    <dgm:cxn modelId="{E6A07006-C8E9-8B46-A29E-4EF739D63DDD}" type="presOf" srcId="{97146BC0-AA19-B747-B4E6-4E72C5D568E6}" destId="{7DF24380-11E5-3C46-A404-B57BBFDF3053}" srcOrd="0" destOrd="0" presId="urn:microsoft.com/office/officeart/2009/3/layout/DescendingProcess"/>
    <dgm:cxn modelId="{5A92A208-C684-6C46-814F-143F8AC1B93B}" type="presOf" srcId="{8970E6D2-DFDC-634B-9DA8-34B87C5E0F12}" destId="{7DF24380-11E5-3C46-A404-B57BBFDF3053}" srcOrd="0" destOrd="6" presId="urn:microsoft.com/office/officeart/2009/3/layout/DescendingProcess"/>
    <dgm:cxn modelId="{E1E33D15-21EA-8943-8B22-67BCEDB27468}" srcId="{97146BC0-AA19-B747-B4E6-4E72C5D568E6}" destId="{8970E6D2-DFDC-634B-9DA8-34B87C5E0F12}" srcOrd="5" destOrd="0" parTransId="{3FB26203-09CA-FC41-AC72-EF03771C946B}" sibTransId="{3638A1E4-42C7-8544-89BC-AADA585F947E}"/>
    <dgm:cxn modelId="{A9D5E218-C1CF-8A41-BD48-7F82B25B2BB6}" srcId="{5326E908-03E7-BF40-9D6D-5CDA043DE960}" destId="{4762F486-7A95-CB4B-9232-8C0C649112A7}" srcOrd="0" destOrd="0" parTransId="{91011B31-9781-0A4A-BB5F-E3D0FB6DE07D}" sibTransId="{DEDD9D46-4E82-AD4E-8935-1446E856F77F}"/>
    <dgm:cxn modelId="{85FF9319-6972-954C-9532-E7EA432F842E}" type="presOf" srcId="{919CA080-6A8C-3D4E-80A8-481CCF444CAB}" destId="{7DF24380-11E5-3C46-A404-B57BBFDF3053}" srcOrd="0" destOrd="4" presId="urn:microsoft.com/office/officeart/2009/3/layout/DescendingProcess"/>
    <dgm:cxn modelId="{819F6120-AF1B-C546-A7DC-9EBA5576FA0B}" type="presOf" srcId="{320F003D-7C1C-1248-90A0-9835C6EAEFC0}" destId="{7DF24380-11E5-3C46-A404-B57BBFDF3053}" srcOrd="0" destOrd="5" presId="urn:microsoft.com/office/officeart/2009/3/layout/DescendingProcess"/>
    <dgm:cxn modelId="{7E45D520-7C40-9946-892E-7DA4DB192E7B}" type="presOf" srcId="{E456540C-F749-DD45-85E3-C721114D9392}" destId="{7DF24380-11E5-3C46-A404-B57BBFDF3053}" srcOrd="0" destOrd="2" presId="urn:microsoft.com/office/officeart/2009/3/layout/DescendingProcess"/>
    <dgm:cxn modelId="{BEE88121-A200-AF4C-AA26-DBB589C1E46C}" srcId="{97146BC0-AA19-B747-B4E6-4E72C5D568E6}" destId="{4D9ECE0B-2E27-A040-83EF-22AD93E7C84E}" srcOrd="6" destOrd="0" parTransId="{6AA4A5E9-8A27-E04F-815E-053DD91CA4C6}" sibTransId="{3632EAD3-8BEC-1F4B-95FE-A322939CF218}"/>
    <dgm:cxn modelId="{EA96FA2F-0361-8147-B8BD-0B8C457D4614}" srcId="{4762F486-7A95-CB4B-9232-8C0C649112A7}" destId="{BDAF4D3D-9392-1B4E-827A-06F6F7DBEA00}" srcOrd="0" destOrd="0" parTransId="{4C81906F-0BC5-3C4A-891D-BBC8B6F13EE5}" sibTransId="{0B374711-026C-844A-8184-892170BD2CC2}"/>
    <dgm:cxn modelId="{C25CC831-5A84-CF4C-A251-A84DFB14B8CF}" type="presOf" srcId="{54EA3480-844D-1146-BF25-779367DE7086}" destId="{9289C115-8ADD-B041-BA05-8A824F129080}" srcOrd="0" destOrd="6" presId="urn:microsoft.com/office/officeart/2009/3/layout/DescendingProcess"/>
    <dgm:cxn modelId="{27EC1136-7C11-F04C-A055-0065E1A1D833}" srcId="{97146BC0-AA19-B747-B4E6-4E72C5D568E6}" destId="{919CA080-6A8C-3D4E-80A8-481CCF444CAB}" srcOrd="3" destOrd="0" parTransId="{8A72A680-5DC8-DA42-BE82-46EDAA0A5300}" sibTransId="{F9CC9322-3BC7-2848-B047-4A53E730526E}"/>
    <dgm:cxn modelId="{2610F43A-BE16-F14D-B4E4-0AD2952B8B75}" srcId="{4762F486-7A95-CB4B-9232-8C0C649112A7}" destId="{519FCF63-86C0-C247-991B-64D9B1FC51DB}" srcOrd="2" destOrd="0" parTransId="{F4059142-5A6A-9540-9B7A-B00C03E114F0}" sibTransId="{615C3538-26FD-794E-AC83-301E64329B57}"/>
    <dgm:cxn modelId="{81A0033C-2B77-0243-8623-377A388B7C09}" srcId="{8326AD97-D895-5D42-80C0-54B863402DFA}" destId="{40669BF5-3B63-9E48-A01D-7923C4402B79}" srcOrd="0" destOrd="0" parTransId="{F62BF7AE-7B28-014E-948C-00108BA67C03}" sibTransId="{9DC369D4-2005-EF47-ABDB-32D76F6CD847}"/>
    <dgm:cxn modelId="{446D0242-1DBA-7744-8BFB-5B3A2D89D7EE}" srcId="{5326E908-03E7-BF40-9D6D-5CDA043DE960}" destId="{8326AD97-D895-5D42-80C0-54B863402DFA}" srcOrd="2" destOrd="0" parTransId="{C7F47EE0-C1DE-D04A-8344-38C3467F5574}" sibTransId="{C5AC5DEA-5659-964A-A666-928B2388F4DA}"/>
    <dgm:cxn modelId="{4A5B9D45-C733-2743-9BE5-CC6892553AE5}" srcId="{6E723C46-B33E-FC41-ABE6-79E6C00129CE}" destId="{2EAE073E-8C44-2943-A3D4-AAE6F4227C38}" srcOrd="0" destOrd="0" parTransId="{F2991711-4CEF-8340-A1C5-0C883EA6623E}" sibTransId="{4F340590-3748-6144-A3F2-0180DC0C3D4E}"/>
    <dgm:cxn modelId="{AD44194E-05CA-7141-AEA6-6EFD0D647107}" type="presOf" srcId="{BAEEF251-4785-EA4A-B7FB-FF4628D980EB}" destId="{9289C115-8ADD-B041-BA05-8A824F129080}" srcOrd="0" destOrd="5" presId="urn:microsoft.com/office/officeart/2009/3/layout/DescendingProcess"/>
    <dgm:cxn modelId="{FFDF9253-3443-6146-9AAA-33CF89651FB2}" type="presOf" srcId="{023A9065-E492-FE4D-8954-E544A642B27B}" destId="{0BE59D4E-82A0-9648-8150-70EC52574833}" srcOrd="0" destOrd="3" presId="urn:microsoft.com/office/officeart/2009/3/layout/DescendingProcess"/>
    <dgm:cxn modelId="{2F041654-9836-CA46-B5A2-91FE14823BE9}" type="presOf" srcId="{5326E908-03E7-BF40-9D6D-5CDA043DE960}" destId="{10DF0FA8-6B5F-074D-A093-3FFD51E35583}" srcOrd="0" destOrd="0" presId="urn:microsoft.com/office/officeart/2009/3/layout/DescendingProcess"/>
    <dgm:cxn modelId="{13486367-A103-6C44-B4A4-AD7D435DDDF6}" type="presOf" srcId="{BDAF4D3D-9392-1B4E-827A-06F6F7DBEA00}" destId="{9289C115-8ADD-B041-BA05-8A824F129080}" srcOrd="0" destOrd="1" presId="urn:microsoft.com/office/officeart/2009/3/layout/DescendingProcess"/>
    <dgm:cxn modelId="{2FF49068-6136-4D41-9F5E-9E5B6B8C3D7F}" type="presOf" srcId="{E9A48A7F-0CB0-B345-A4CB-D8697DEC77D6}" destId="{9289C115-8ADD-B041-BA05-8A824F129080}" srcOrd="0" destOrd="4" presId="urn:microsoft.com/office/officeart/2009/3/layout/DescendingProcess"/>
    <dgm:cxn modelId="{786F266A-149F-2746-8319-BFBBF8721066}" type="presOf" srcId="{4762F486-7A95-CB4B-9232-8C0C649112A7}" destId="{9289C115-8ADD-B041-BA05-8A824F129080}" srcOrd="0" destOrd="0" presId="urn:microsoft.com/office/officeart/2009/3/layout/DescendingProcess"/>
    <dgm:cxn modelId="{12C7B372-44E2-F641-967A-EAAB739D01EA}" srcId="{4762F486-7A95-CB4B-9232-8C0C649112A7}" destId="{D2536117-90D1-5A4B-AF74-8491773A87C9}" srcOrd="6" destOrd="0" parTransId="{DFF40204-1D3E-AB4E-835D-0C3CD56A0D6D}" sibTransId="{62B411A3-5D03-924D-A9ED-85E168A5FD7B}"/>
    <dgm:cxn modelId="{2DF5E179-FCAC-8C4F-9CF9-13958E035566}" type="presOf" srcId="{D2536117-90D1-5A4B-AF74-8491773A87C9}" destId="{9289C115-8ADD-B041-BA05-8A824F129080}" srcOrd="0" destOrd="7" presId="urn:microsoft.com/office/officeart/2009/3/layout/DescendingProcess"/>
    <dgm:cxn modelId="{DFF1C47D-8624-794A-9418-A9BE16D31336}" srcId="{97146BC0-AA19-B747-B4E6-4E72C5D568E6}" destId="{00422995-5E0A-AF4A-945E-34025436772E}" srcOrd="0" destOrd="0" parTransId="{1B87B0F6-397D-3A43-A1D5-03E8B0AC857F}" sibTransId="{1E37801C-3FC0-8140-920A-94AFC0C38830}"/>
    <dgm:cxn modelId="{788CB883-18E3-8E40-B85D-CC9294DDFAC3}" type="presOf" srcId="{001D1585-05EC-364C-9290-49F2DAA6D10A}" destId="{0BE59D4E-82A0-9648-8150-70EC52574833}" srcOrd="0" destOrd="2" presId="urn:microsoft.com/office/officeart/2009/3/layout/DescendingProcess"/>
    <dgm:cxn modelId="{A95BEB90-4912-7F43-97FD-E623F325D747}" type="presOf" srcId="{C5AC5DEA-5659-964A-A666-928B2388F4DA}" destId="{190EE0AB-BCFF-5E49-9A62-43924584EE56}" srcOrd="0" destOrd="0" presId="urn:microsoft.com/office/officeart/2009/3/layout/DescendingProcess"/>
    <dgm:cxn modelId="{2657F691-A712-EC45-A29B-19B52AB99BB6}" type="presOf" srcId="{519FCF63-86C0-C247-991B-64D9B1FC51DB}" destId="{9289C115-8ADD-B041-BA05-8A824F129080}" srcOrd="0" destOrd="3" presId="urn:microsoft.com/office/officeart/2009/3/layout/DescendingProcess"/>
    <dgm:cxn modelId="{AC4CF594-151A-6748-B92E-A72AAD768AF3}" srcId="{4762F486-7A95-CB4B-9232-8C0C649112A7}" destId="{BAEEF251-4785-EA4A-B7FB-FF4628D980EB}" srcOrd="4" destOrd="0" parTransId="{42DF9D96-211E-2C44-A52F-704EA61E4A8B}" sibTransId="{C3D62275-2952-D84C-85F7-50EC4A139644}"/>
    <dgm:cxn modelId="{DCB5BE96-3AA0-9C4F-9819-B2500B38121E}" srcId="{4762F486-7A95-CB4B-9232-8C0C649112A7}" destId="{E9A48A7F-0CB0-B345-A4CB-D8697DEC77D6}" srcOrd="3" destOrd="0" parTransId="{2A14EE3C-55D6-D94E-B4B8-FA5F803ED4B1}" sibTransId="{3C4C17EE-06B6-5F4F-87DE-703B80D4CBD0}"/>
    <dgm:cxn modelId="{C0332CA5-B181-3743-97D1-1F3FD7A9FFAE}" srcId="{5326E908-03E7-BF40-9D6D-5CDA043DE960}" destId="{6E723C46-B33E-FC41-ABE6-79E6C00129CE}" srcOrd="1" destOrd="0" parTransId="{A0230A97-C8AD-9C44-A251-B46C29122947}" sibTransId="{F2A9C937-672E-2A45-AC43-64AE3FABB6C0}"/>
    <dgm:cxn modelId="{A703E9A5-CCAE-EC4D-9879-AB7BEFF5F891}" type="presOf" srcId="{34414653-5B24-1B40-AA9D-108C9D93571A}" destId="{716850C7-56F3-914B-BCFD-D8D7C8E9C9DC}" srcOrd="0" destOrd="2" presId="urn:microsoft.com/office/officeart/2009/3/layout/DescendingProcess"/>
    <dgm:cxn modelId="{ADC31EAB-5F76-6E46-BFBF-F6C9CF1B0882}" srcId="{4762F486-7A95-CB4B-9232-8C0C649112A7}" destId="{CFD0051C-740D-4340-8524-555D38D6E5EB}" srcOrd="1" destOrd="0" parTransId="{B1D0699D-3E19-AB43-8D96-607921EA2577}" sibTransId="{CAD837CB-1118-AE4C-B1C5-AC266DD3DF3E}"/>
    <dgm:cxn modelId="{5FE366B1-2EE2-3F4F-AB0C-6DDD53423A6E}" srcId="{8326AD97-D895-5D42-80C0-54B863402DFA}" destId="{34414653-5B24-1B40-AA9D-108C9D93571A}" srcOrd="1" destOrd="0" parTransId="{1A1D6DEC-06AE-E24E-8273-7D2CE66C130F}" sibTransId="{DC58E057-B80A-F14C-B666-74817C4AE9F5}"/>
    <dgm:cxn modelId="{D58F93B3-8654-364C-9A80-96CF5E81ECE9}" srcId="{97146BC0-AA19-B747-B4E6-4E72C5D568E6}" destId="{E456540C-F749-DD45-85E3-C721114D9392}" srcOrd="1" destOrd="0" parTransId="{0ADAE004-3D07-A443-87D2-A961D2CCE1EE}" sibTransId="{3B54F37F-65F6-A949-BF81-1669AC0880A8}"/>
    <dgm:cxn modelId="{71463FB6-9ACB-DC47-985E-7976B0188C0A}" srcId="{97146BC0-AA19-B747-B4E6-4E72C5D568E6}" destId="{43C6005B-08CC-9E4A-A04C-60E825236257}" srcOrd="2" destOrd="0" parTransId="{CDBE3F84-A574-B44B-A72F-79E36BB5F993}" sibTransId="{E8145790-1792-F440-B5FA-D0E7FB3B4B4E}"/>
    <dgm:cxn modelId="{385049BA-1072-594E-95D4-B29E2B30E654}" srcId="{6E723C46-B33E-FC41-ABE6-79E6C00129CE}" destId="{023A9065-E492-FE4D-8954-E544A642B27B}" srcOrd="2" destOrd="0" parTransId="{FC4569E9-3234-8C47-AD94-87D30C7FF3F5}" sibTransId="{B98C6EAE-72DF-7D46-8BAF-519141C26B02}"/>
    <dgm:cxn modelId="{B9999AC3-F4BC-6C4D-84D5-DBA6AB0A28B8}" type="presOf" srcId="{6E723C46-B33E-FC41-ABE6-79E6C00129CE}" destId="{0BE59D4E-82A0-9648-8150-70EC52574833}" srcOrd="0" destOrd="0" presId="urn:microsoft.com/office/officeart/2009/3/layout/DescendingProcess"/>
    <dgm:cxn modelId="{B608B9C4-0DEB-8B4F-9EC7-A1E95E823175}" type="presOf" srcId="{CFD0051C-740D-4340-8524-555D38D6E5EB}" destId="{9289C115-8ADD-B041-BA05-8A824F129080}" srcOrd="0" destOrd="2" presId="urn:microsoft.com/office/officeart/2009/3/layout/DescendingProcess"/>
    <dgm:cxn modelId="{F7A9DBC4-F32A-F14B-870A-9F3755877662}" srcId="{4762F486-7A95-CB4B-9232-8C0C649112A7}" destId="{54EA3480-844D-1146-BF25-779367DE7086}" srcOrd="5" destOrd="0" parTransId="{908A5E1F-1912-8141-97AA-46A87578EA9B}" sibTransId="{0DFC858A-F002-1640-A2EF-49036C9C8D9A}"/>
    <dgm:cxn modelId="{48CB22C7-961D-F94A-8181-8426440B84C6}" type="presOf" srcId="{4D9ECE0B-2E27-A040-83EF-22AD93E7C84E}" destId="{7DF24380-11E5-3C46-A404-B57BBFDF3053}" srcOrd="0" destOrd="7" presId="urn:microsoft.com/office/officeart/2009/3/layout/DescendingProcess"/>
    <dgm:cxn modelId="{35819ED3-E01F-BA4A-A3F5-416BF5858AC6}" type="presOf" srcId="{40669BF5-3B63-9E48-A01D-7923C4402B79}" destId="{716850C7-56F3-914B-BCFD-D8D7C8E9C9DC}" srcOrd="0" destOrd="1" presId="urn:microsoft.com/office/officeart/2009/3/layout/DescendingProcess"/>
    <dgm:cxn modelId="{F7BDA3D3-6E78-C34D-9834-5B396CDDEEE8}" type="presOf" srcId="{43C6005B-08CC-9E4A-A04C-60E825236257}" destId="{7DF24380-11E5-3C46-A404-B57BBFDF3053}" srcOrd="0" destOrd="3" presId="urn:microsoft.com/office/officeart/2009/3/layout/DescendingProcess"/>
    <dgm:cxn modelId="{132696E0-9242-1B4B-983D-774B6D8B5FA0}" type="presOf" srcId="{F2A9C937-672E-2A45-AC43-64AE3FABB6C0}" destId="{8108BAFC-3670-0146-945F-5A351D6B234A}" srcOrd="0" destOrd="0" presId="urn:microsoft.com/office/officeart/2009/3/layout/DescendingProcess"/>
    <dgm:cxn modelId="{F9CF9CEA-6DCA-F545-9C01-EF52527CF031}" srcId="{8326AD97-D895-5D42-80C0-54B863402DFA}" destId="{139A3276-D57F-4841-BEF7-10620A2D35F7}" srcOrd="2" destOrd="0" parTransId="{98F0E7F4-ED5B-8744-96C1-EBDF3452747B}" sibTransId="{D1D0F9D3-1D64-F24A-BF89-2FD7B1C16EEE}"/>
    <dgm:cxn modelId="{3A7366EC-6749-074D-A793-7835366A1252}" type="presOf" srcId="{139A3276-D57F-4841-BEF7-10620A2D35F7}" destId="{716850C7-56F3-914B-BCFD-D8D7C8E9C9DC}" srcOrd="0" destOrd="3" presId="urn:microsoft.com/office/officeart/2009/3/layout/DescendingProcess"/>
    <dgm:cxn modelId="{D171D5F4-9B7F-9242-B530-238D9E8773B2}" srcId="{6E723C46-B33E-FC41-ABE6-79E6C00129CE}" destId="{001D1585-05EC-364C-9290-49F2DAA6D10A}" srcOrd="1" destOrd="0" parTransId="{F0E54EEE-891A-1C42-B6A5-2C2C96FCF666}" sibTransId="{70789E91-B617-9F47-BCB0-3ECD6CE67960}"/>
    <dgm:cxn modelId="{A8F63EF9-D53F-4F43-8442-135DE94C0301}" type="presOf" srcId="{00422995-5E0A-AF4A-945E-34025436772E}" destId="{7DF24380-11E5-3C46-A404-B57BBFDF3053}" srcOrd="0" destOrd="1" presId="urn:microsoft.com/office/officeart/2009/3/layout/DescendingProcess"/>
    <dgm:cxn modelId="{968C77FD-9335-8141-9E39-3D64302BE0AE}" type="presOf" srcId="{2EAE073E-8C44-2943-A3D4-AAE6F4227C38}" destId="{0BE59D4E-82A0-9648-8150-70EC52574833}" srcOrd="0" destOrd="1" presId="urn:microsoft.com/office/officeart/2009/3/layout/DescendingProcess"/>
    <dgm:cxn modelId="{134607FF-5B20-4847-9D83-578198995B5B}" srcId="{97146BC0-AA19-B747-B4E6-4E72C5D568E6}" destId="{320F003D-7C1C-1248-90A0-9835C6EAEFC0}" srcOrd="4" destOrd="0" parTransId="{09AD3C99-2FBF-6B44-B78E-EDBBA0EAB15A}" sibTransId="{FEBDA8FC-A4CA-E745-AA4C-2DE74C53FC5F}"/>
    <dgm:cxn modelId="{524A7015-1DCD-9E4B-9481-15FACC7F1FAF}" type="presParOf" srcId="{10DF0FA8-6B5F-074D-A093-3FFD51E35583}" destId="{1EDF0944-F852-1C42-A2A2-365D85F24262}" srcOrd="0" destOrd="0" presId="urn:microsoft.com/office/officeart/2009/3/layout/DescendingProcess"/>
    <dgm:cxn modelId="{D02C7805-E8CE-7448-81C9-025FF43639CC}" type="presParOf" srcId="{10DF0FA8-6B5F-074D-A093-3FFD51E35583}" destId="{9289C115-8ADD-B041-BA05-8A824F129080}" srcOrd="1" destOrd="0" presId="urn:microsoft.com/office/officeart/2009/3/layout/DescendingProcess"/>
    <dgm:cxn modelId="{048102D8-0797-4E44-8039-79BA064D3FAE}" type="presParOf" srcId="{10DF0FA8-6B5F-074D-A093-3FFD51E35583}" destId="{0BE59D4E-82A0-9648-8150-70EC52574833}" srcOrd="2" destOrd="0" presId="urn:microsoft.com/office/officeart/2009/3/layout/DescendingProcess"/>
    <dgm:cxn modelId="{DC797D26-6AA9-094D-8370-789A121C852F}" type="presParOf" srcId="{10DF0FA8-6B5F-074D-A093-3FFD51E35583}" destId="{040BFD7A-2AB7-D04A-BFE6-F768BC116A5A}" srcOrd="3" destOrd="0" presId="urn:microsoft.com/office/officeart/2009/3/layout/DescendingProcess"/>
    <dgm:cxn modelId="{8EBCAC10-E96C-594E-AF42-53AED44E33AB}" type="presParOf" srcId="{040BFD7A-2AB7-D04A-BFE6-F768BC116A5A}" destId="{8108BAFC-3670-0146-945F-5A351D6B234A}" srcOrd="0" destOrd="0" presId="urn:microsoft.com/office/officeart/2009/3/layout/DescendingProcess"/>
    <dgm:cxn modelId="{C0BA7D61-8BEC-D94A-99BB-D38C5B959787}" type="presParOf" srcId="{10DF0FA8-6B5F-074D-A093-3FFD51E35583}" destId="{716850C7-56F3-914B-BCFD-D8D7C8E9C9DC}" srcOrd="4" destOrd="0" presId="urn:microsoft.com/office/officeart/2009/3/layout/DescendingProcess"/>
    <dgm:cxn modelId="{F225C3A6-096C-1A44-AF57-D71E4C4F69D1}" type="presParOf" srcId="{10DF0FA8-6B5F-074D-A093-3FFD51E35583}" destId="{51884D2A-1416-014C-9612-CF88A5364AF3}" srcOrd="5" destOrd="0" presId="urn:microsoft.com/office/officeart/2009/3/layout/DescendingProcess"/>
    <dgm:cxn modelId="{0F564D28-F813-9346-A456-3F347C145810}" type="presParOf" srcId="{51884D2A-1416-014C-9612-CF88A5364AF3}" destId="{190EE0AB-BCFF-5E49-9A62-43924584EE56}" srcOrd="0" destOrd="0" presId="urn:microsoft.com/office/officeart/2009/3/layout/DescendingProcess"/>
    <dgm:cxn modelId="{947DFFE7-2F26-F94E-AE73-33D89F4CAEA2}" type="presParOf" srcId="{10DF0FA8-6B5F-074D-A093-3FFD51E35583}" destId="{7DF24380-11E5-3C46-A404-B57BBFDF3053}" srcOrd="6" destOrd="0" presId="urn:microsoft.com/office/officeart/2009/3/layout/Descending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DF0944-F852-1C42-A2A2-365D85F24262}">
      <dsp:nvSpPr>
        <dsp:cNvPr id="0" name=""/>
        <dsp:cNvSpPr/>
      </dsp:nvSpPr>
      <dsp:spPr>
        <a:xfrm rot="4396374">
          <a:off x="1913387" y="1285142"/>
          <a:ext cx="2753991" cy="2539406"/>
        </a:xfrm>
        <a:prstGeom prst="swooshArrow">
          <a:avLst>
            <a:gd name="adj1" fmla="val 16310"/>
            <a:gd name="adj2" fmla="val 3137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8108BAFC-3670-0146-945F-5A351D6B234A}">
      <dsp:nvSpPr>
        <dsp:cNvPr id="0" name=""/>
        <dsp:cNvSpPr/>
      </dsp:nvSpPr>
      <dsp:spPr>
        <a:xfrm>
          <a:off x="3819149" y="2470438"/>
          <a:ext cx="188308" cy="161445"/>
        </a:xfrm>
        <a:prstGeom prst="ellipse">
          <a:avLst/>
        </a:prstGeom>
        <a:gradFill rotWithShape="0">
          <a:gsLst>
            <a:gs pos="0">
              <a:schemeClr val="accent1">
                <a:tint val="60000"/>
                <a:hueOff val="0"/>
                <a:satOff val="0"/>
                <a:lumOff val="0"/>
                <a:alphaOff val="0"/>
                <a:tint val="50000"/>
                <a:satMod val="300000"/>
              </a:schemeClr>
            </a:gs>
            <a:gs pos="35000">
              <a:schemeClr val="accent1">
                <a:tint val="60000"/>
                <a:hueOff val="0"/>
                <a:satOff val="0"/>
                <a:lumOff val="0"/>
                <a:alphaOff val="0"/>
                <a:tint val="37000"/>
                <a:satMod val="300000"/>
              </a:schemeClr>
            </a:gs>
            <a:gs pos="100000">
              <a:schemeClr val="accent1">
                <a:tint val="60000"/>
                <a:hueOff val="0"/>
                <a:satOff val="0"/>
                <a:lumOff val="0"/>
                <a:alphaOff val="0"/>
                <a:tint val="15000"/>
                <a:satMod val="350000"/>
              </a:schemeClr>
            </a:gs>
          </a:gsLst>
          <a:lin ang="16200000" scaled="1"/>
        </a:gradFill>
        <a:ln w="9525"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1">
          <a:scrgbClr r="0" g="0" b="0"/>
        </a:lnRef>
        <a:fillRef idx="2">
          <a:scrgbClr r="0" g="0" b="0"/>
        </a:fillRef>
        <a:effectRef idx="1">
          <a:scrgbClr r="0" g="0" b="0"/>
        </a:effectRef>
        <a:fontRef idx="minor"/>
      </dsp:style>
    </dsp:sp>
    <dsp:sp modelId="{190EE0AB-BCFF-5E49-9A62-43924584EE56}">
      <dsp:nvSpPr>
        <dsp:cNvPr id="0" name=""/>
        <dsp:cNvSpPr/>
      </dsp:nvSpPr>
      <dsp:spPr>
        <a:xfrm>
          <a:off x="2886326" y="1799432"/>
          <a:ext cx="97935" cy="97935"/>
        </a:xfrm>
        <a:prstGeom prst="ellipse">
          <a:avLst/>
        </a:prstGeom>
        <a:gradFill rotWithShape="0">
          <a:gsLst>
            <a:gs pos="0">
              <a:schemeClr val="accent1">
                <a:tint val="60000"/>
                <a:hueOff val="0"/>
                <a:satOff val="0"/>
                <a:lumOff val="0"/>
                <a:alphaOff val="0"/>
                <a:tint val="50000"/>
                <a:satMod val="300000"/>
              </a:schemeClr>
            </a:gs>
            <a:gs pos="35000">
              <a:schemeClr val="accent1">
                <a:tint val="60000"/>
                <a:hueOff val="0"/>
                <a:satOff val="0"/>
                <a:lumOff val="0"/>
                <a:alphaOff val="0"/>
                <a:tint val="37000"/>
                <a:satMod val="300000"/>
              </a:schemeClr>
            </a:gs>
            <a:gs pos="100000">
              <a:schemeClr val="accent1">
                <a:tint val="60000"/>
                <a:hueOff val="0"/>
                <a:satOff val="0"/>
                <a:lumOff val="0"/>
                <a:alphaOff val="0"/>
                <a:tint val="15000"/>
                <a:satMod val="350000"/>
              </a:schemeClr>
            </a:gs>
          </a:gsLst>
          <a:lin ang="16200000" scaled="1"/>
        </a:gradFill>
        <a:ln w="9525"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1">
          <a:scrgbClr r="0" g="0" b="0"/>
        </a:lnRef>
        <a:fillRef idx="2">
          <a:scrgbClr r="0" g="0" b="0"/>
        </a:fillRef>
        <a:effectRef idx="1">
          <a:scrgbClr r="0" g="0" b="0"/>
        </a:effectRef>
        <a:fontRef idx="minor"/>
      </dsp:style>
    </dsp:sp>
    <dsp:sp modelId="{9289C115-8ADD-B041-BA05-8A824F129080}">
      <dsp:nvSpPr>
        <dsp:cNvPr id="0" name=""/>
        <dsp:cNvSpPr/>
      </dsp:nvSpPr>
      <dsp:spPr>
        <a:xfrm>
          <a:off x="320063" y="791041"/>
          <a:ext cx="1828419" cy="7187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60" tIns="10160" rIns="10160" bIns="10160" numCol="1" spcCol="1270" anchor="t" anchorCtr="0">
          <a:noAutofit/>
        </a:bodyPr>
        <a:lstStyle/>
        <a:p>
          <a:pPr marL="0" lvl="0" indent="0" algn="l" defTabSz="355600">
            <a:lnSpc>
              <a:spcPct val="90000"/>
            </a:lnSpc>
            <a:spcBef>
              <a:spcPct val="0"/>
            </a:spcBef>
            <a:spcAft>
              <a:spcPct val="35000"/>
            </a:spcAft>
            <a:buNone/>
          </a:pPr>
          <a:r>
            <a:rPr lang="en-US" sz="800" kern="1200" dirty="0"/>
            <a:t>Identifying Resources and Previous Research Outcomes</a:t>
          </a:r>
        </a:p>
        <a:p>
          <a:pPr marL="57150" lvl="1" indent="-57150" algn="l" defTabSz="355600">
            <a:lnSpc>
              <a:spcPct val="90000"/>
            </a:lnSpc>
            <a:spcBef>
              <a:spcPct val="0"/>
            </a:spcBef>
            <a:spcAft>
              <a:spcPct val="15000"/>
            </a:spcAft>
            <a:buChar char="•"/>
          </a:pPr>
          <a:r>
            <a:rPr lang="en-US" sz="800" b="0" i="0" u="none" kern="1200" dirty="0"/>
            <a:t>Recruiting team members</a:t>
          </a:r>
          <a:endParaRPr lang="en-US" sz="800" kern="1200" dirty="0"/>
        </a:p>
        <a:p>
          <a:pPr marL="57150" lvl="1" indent="-57150" algn="l" defTabSz="355600">
            <a:lnSpc>
              <a:spcPct val="90000"/>
            </a:lnSpc>
            <a:spcBef>
              <a:spcPct val="0"/>
            </a:spcBef>
            <a:spcAft>
              <a:spcPct val="15000"/>
            </a:spcAft>
            <a:buChar char="•"/>
          </a:pPr>
          <a:r>
            <a:rPr lang="en-US" sz="800" b="0" i="0" u="none" kern="1200" dirty="0"/>
            <a:t>Identifying recent research papers</a:t>
          </a:r>
          <a:endParaRPr lang="en-US" sz="800" kern="1200" dirty="0"/>
        </a:p>
        <a:p>
          <a:pPr marL="57150" lvl="1" indent="-57150" algn="l" defTabSz="355600">
            <a:lnSpc>
              <a:spcPct val="90000"/>
            </a:lnSpc>
            <a:spcBef>
              <a:spcPct val="0"/>
            </a:spcBef>
            <a:spcAft>
              <a:spcPct val="15000"/>
            </a:spcAft>
            <a:buChar char="•"/>
          </a:pPr>
          <a:r>
            <a:rPr lang="en-US" sz="800" b="0" i="0" u="none" kern="1200" dirty="0"/>
            <a:t>Identify the major cloud providers</a:t>
          </a:r>
          <a:endParaRPr lang="en-US" sz="800" kern="1200" dirty="0"/>
        </a:p>
        <a:p>
          <a:pPr marL="57150" lvl="1" indent="-57150" algn="l" defTabSz="355600">
            <a:lnSpc>
              <a:spcPct val="90000"/>
            </a:lnSpc>
            <a:spcBef>
              <a:spcPct val="0"/>
            </a:spcBef>
            <a:spcAft>
              <a:spcPct val="15000"/>
            </a:spcAft>
            <a:buChar char="•"/>
          </a:pPr>
          <a:r>
            <a:rPr lang="en-US" sz="800" b="0" i="0" u="none" kern="1200" dirty="0"/>
            <a:t>Identify the cloud provider offerings</a:t>
          </a:r>
          <a:endParaRPr lang="en-US" sz="800" kern="1200" dirty="0"/>
        </a:p>
        <a:p>
          <a:pPr marL="57150" lvl="1" indent="-57150" algn="l" defTabSz="355600">
            <a:lnSpc>
              <a:spcPct val="90000"/>
            </a:lnSpc>
            <a:spcBef>
              <a:spcPct val="0"/>
            </a:spcBef>
            <a:spcAft>
              <a:spcPct val="15000"/>
            </a:spcAft>
            <a:buChar char="•"/>
          </a:pPr>
          <a:r>
            <a:rPr lang="en-US" sz="800" b="0" i="0" u="none" kern="1200" dirty="0"/>
            <a:t>Identify requirements of higher institution</a:t>
          </a:r>
          <a:endParaRPr lang="en-US" sz="800" kern="1200" dirty="0"/>
        </a:p>
        <a:p>
          <a:pPr marL="57150" lvl="1" indent="-57150" algn="l" defTabSz="355600">
            <a:lnSpc>
              <a:spcPct val="90000"/>
            </a:lnSpc>
            <a:spcBef>
              <a:spcPct val="0"/>
            </a:spcBef>
            <a:spcAft>
              <a:spcPct val="15000"/>
            </a:spcAft>
            <a:buChar char="•"/>
          </a:pPr>
          <a:r>
            <a:rPr lang="en-US" sz="800" b="0" i="0" u="none" kern="1200" dirty="0"/>
            <a:t>Identify Institutes using/previously used/planning to use cloud solution</a:t>
          </a:r>
          <a:endParaRPr lang="en-US" sz="800" kern="1200" dirty="0"/>
        </a:p>
        <a:p>
          <a:pPr marL="57150" lvl="1" indent="-57150" algn="l" defTabSz="355600">
            <a:lnSpc>
              <a:spcPct val="90000"/>
            </a:lnSpc>
            <a:spcBef>
              <a:spcPct val="0"/>
            </a:spcBef>
            <a:spcAft>
              <a:spcPct val="15000"/>
            </a:spcAft>
            <a:buChar char="•"/>
          </a:pPr>
          <a:r>
            <a:rPr lang="en-US" sz="800" b="0" i="0" u="none" kern="1200" dirty="0"/>
            <a:t>Defining scope of work</a:t>
          </a:r>
          <a:endParaRPr lang="en-US" sz="800" kern="1200" dirty="0"/>
        </a:p>
      </dsp:txBody>
      <dsp:txXfrm>
        <a:off x="320063" y="791041"/>
        <a:ext cx="1828419" cy="718789"/>
      </dsp:txXfrm>
    </dsp:sp>
    <dsp:sp modelId="{0BE59D4E-82A0-9648-8150-70EC52574833}">
      <dsp:nvSpPr>
        <dsp:cNvPr id="0" name=""/>
        <dsp:cNvSpPr/>
      </dsp:nvSpPr>
      <dsp:spPr>
        <a:xfrm>
          <a:off x="3665865" y="1378015"/>
          <a:ext cx="2520254" cy="7187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60" tIns="10160" rIns="10160" bIns="10160" numCol="1" spcCol="1270" anchor="t" anchorCtr="0">
          <a:noAutofit/>
        </a:bodyPr>
        <a:lstStyle/>
        <a:p>
          <a:pPr marL="0" lvl="0" indent="0" algn="l" defTabSz="355600">
            <a:lnSpc>
              <a:spcPct val="90000"/>
            </a:lnSpc>
            <a:spcBef>
              <a:spcPct val="0"/>
            </a:spcBef>
            <a:spcAft>
              <a:spcPct val="35000"/>
            </a:spcAft>
            <a:buNone/>
          </a:pPr>
          <a:r>
            <a:rPr lang="en-US" sz="800" kern="1200" dirty="0"/>
            <a:t>Interview and Data Collection</a:t>
          </a:r>
        </a:p>
        <a:p>
          <a:pPr marL="57150" lvl="1" indent="-57150" algn="l" defTabSz="355600">
            <a:lnSpc>
              <a:spcPct val="90000"/>
            </a:lnSpc>
            <a:spcBef>
              <a:spcPct val="0"/>
            </a:spcBef>
            <a:spcAft>
              <a:spcPct val="15000"/>
            </a:spcAft>
            <a:buChar char="•"/>
          </a:pPr>
          <a:r>
            <a:rPr lang="en-US" sz="800" b="0" i="0" u="none" kern="1200" dirty="0"/>
            <a:t>Set up meetings with institutes already using cloud solution</a:t>
          </a:r>
          <a:endParaRPr lang="en-US" sz="800" kern="1200" dirty="0"/>
        </a:p>
        <a:p>
          <a:pPr marL="57150" lvl="1" indent="-57150" algn="l" defTabSz="355600">
            <a:lnSpc>
              <a:spcPct val="90000"/>
            </a:lnSpc>
            <a:spcBef>
              <a:spcPct val="0"/>
            </a:spcBef>
            <a:spcAft>
              <a:spcPct val="15000"/>
            </a:spcAft>
            <a:buChar char="•"/>
          </a:pPr>
          <a:r>
            <a:rPr lang="en-US" sz="800" b="0" i="0" u="none" kern="1200" dirty="0"/>
            <a:t>Set up meetings with institutes who rejected cloud solution</a:t>
          </a:r>
          <a:endParaRPr lang="en-US" sz="800" kern="1200" dirty="0"/>
        </a:p>
        <a:p>
          <a:pPr marL="57150" lvl="1" indent="-57150" algn="l" defTabSz="355600">
            <a:lnSpc>
              <a:spcPct val="90000"/>
            </a:lnSpc>
            <a:spcBef>
              <a:spcPct val="0"/>
            </a:spcBef>
            <a:spcAft>
              <a:spcPct val="15000"/>
            </a:spcAft>
            <a:buChar char="•"/>
          </a:pPr>
          <a:r>
            <a:rPr lang="en-US" sz="800" b="0" i="0" u="none" kern="1200" dirty="0"/>
            <a:t>Set up meetings with institutes who are prospecting cloud solution</a:t>
          </a:r>
          <a:endParaRPr lang="en-US" sz="800" kern="1200" dirty="0"/>
        </a:p>
      </dsp:txBody>
      <dsp:txXfrm>
        <a:off x="3665865" y="1378015"/>
        <a:ext cx="2520254" cy="718789"/>
      </dsp:txXfrm>
    </dsp:sp>
    <dsp:sp modelId="{716850C7-56F3-914B-BCFD-D8D7C8E9C9DC}">
      <dsp:nvSpPr>
        <dsp:cNvPr id="0" name=""/>
        <dsp:cNvSpPr/>
      </dsp:nvSpPr>
      <dsp:spPr>
        <a:xfrm>
          <a:off x="1091349" y="2838541"/>
          <a:ext cx="2470837" cy="7187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60" tIns="10160" rIns="10160" bIns="10160" numCol="1" spcCol="1270" anchor="t" anchorCtr="0">
          <a:noAutofit/>
        </a:bodyPr>
        <a:lstStyle/>
        <a:p>
          <a:pPr marL="0" lvl="0" indent="0" algn="l" defTabSz="355600">
            <a:lnSpc>
              <a:spcPct val="90000"/>
            </a:lnSpc>
            <a:spcBef>
              <a:spcPct val="0"/>
            </a:spcBef>
            <a:spcAft>
              <a:spcPct val="35000"/>
            </a:spcAft>
            <a:buNone/>
          </a:pPr>
          <a:r>
            <a:rPr lang="en-US" sz="800" kern="1200" dirty="0"/>
            <a:t>Data Analysis</a:t>
          </a:r>
        </a:p>
        <a:p>
          <a:pPr marL="57150" lvl="1" indent="-57150" algn="l" defTabSz="355600">
            <a:lnSpc>
              <a:spcPct val="90000"/>
            </a:lnSpc>
            <a:spcBef>
              <a:spcPct val="0"/>
            </a:spcBef>
            <a:spcAft>
              <a:spcPct val="15000"/>
            </a:spcAft>
            <a:buChar char="•"/>
          </a:pPr>
          <a:r>
            <a:rPr lang="en-US" sz="800" b="0" i="0" u="none" kern="1200" dirty="0"/>
            <a:t>Corelate the data received from interview and cloud solutions offerings by service provider</a:t>
          </a:r>
          <a:endParaRPr lang="en-US" sz="800" kern="1200" dirty="0"/>
        </a:p>
        <a:p>
          <a:pPr marL="57150" lvl="1" indent="-57150" algn="l" defTabSz="355600">
            <a:lnSpc>
              <a:spcPct val="90000"/>
            </a:lnSpc>
            <a:spcBef>
              <a:spcPct val="0"/>
            </a:spcBef>
            <a:spcAft>
              <a:spcPct val="15000"/>
            </a:spcAft>
            <a:buChar char="•"/>
          </a:pPr>
          <a:r>
            <a:rPr lang="en-US" sz="800" b="0" i="0" u="none" kern="1200" dirty="0"/>
            <a:t>In-depth cost-based analysis for cloud solutions and corresponding in-house system</a:t>
          </a:r>
          <a:endParaRPr lang="en-US" sz="800" kern="1200" dirty="0"/>
        </a:p>
        <a:p>
          <a:pPr marL="57150" lvl="1" indent="-57150" algn="l" defTabSz="355600">
            <a:lnSpc>
              <a:spcPct val="90000"/>
            </a:lnSpc>
            <a:spcBef>
              <a:spcPct val="0"/>
            </a:spcBef>
            <a:spcAft>
              <a:spcPct val="15000"/>
            </a:spcAft>
            <a:buChar char="•"/>
          </a:pPr>
          <a:r>
            <a:rPr lang="en-US" sz="800" b="0" i="0" u="none" kern="1200" dirty="0"/>
            <a:t>Security implementation analysis and difference when implemented in cloud vs in-house system</a:t>
          </a:r>
          <a:endParaRPr lang="en-US" sz="800" kern="1200" dirty="0"/>
        </a:p>
      </dsp:txBody>
      <dsp:txXfrm>
        <a:off x="1091349" y="2838541"/>
        <a:ext cx="2470837" cy="718789"/>
      </dsp:txXfrm>
    </dsp:sp>
    <dsp:sp modelId="{7DF24380-11E5-3C46-A404-B57BBFDF3053}">
      <dsp:nvSpPr>
        <dsp:cNvPr id="0" name=""/>
        <dsp:cNvSpPr/>
      </dsp:nvSpPr>
      <dsp:spPr>
        <a:xfrm>
          <a:off x="4653519" y="3445199"/>
          <a:ext cx="1373563" cy="7187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60" tIns="10160" rIns="10160" bIns="10160" numCol="1" spcCol="1270" anchor="t" anchorCtr="0">
          <a:noAutofit/>
        </a:bodyPr>
        <a:lstStyle/>
        <a:p>
          <a:pPr marL="0" lvl="0" indent="0" algn="l" defTabSz="355600">
            <a:lnSpc>
              <a:spcPct val="90000"/>
            </a:lnSpc>
            <a:spcBef>
              <a:spcPct val="0"/>
            </a:spcBef>
            <a:spcAft>
              <a:spcPct val="35000"/>
            </a:spcAft>
            <a:buNone/>
          </a:pPr>
          <a:r>
            <a:rPr lang="en-US" sz="800" kern="1200" dirty="0"/>
            <a:t>Research Drafting</a:t>
          </a:r>
        </a:p>
        <a:p>
          <a:pPr marL="57150" lvl="1" indent="-57150" algn="l" defTabSz="355600">
            <a:lnSpc>
              <a:spcPct val="90000"/>
            </a:lnSpc>
            <a:spcBef>
              <a:spcPct val="0"/>
            </a:spcBef>
            <a:spcAft>
              <a:spcPct val="15000"/>
            </a:spcAft>
            <a:buChar char="•"/>
          </a:pPr>
          <a:r>
            <a:rPr lang="en-US" sz="800" b="0" i="0" u="none" kern="1200" dirty="0"/>
            <a:t>Creation of first draft</a:t>
          </a:r>
          <a:endParaRPr lang="en-US" sz="800" kern="1200" dirty="0"/>
        </a:p>
        <a:p>
          <a:pPr marL="57150" lvl="1" indent="-57150" algn="l" defTabSz="355600">
            <a:lnSpc>
              <a:spcPct val="90000"/>
            </a:lnSpc>
            <a:spcBef>
              <a:spcPct val="0"/>
            </a:spcBef>
            <a:spcAft>
              <a:spcPct val="15000"/>
            </a:spcAft>
            <a:buChar char="•"/>
          </a:pPr>
          <a:r>
            <a:rPr lang="en-US" sz="800" b="0" i="0" u="none" kern="1200"/>
            <a:t>Review -1</a:t>
          </a:r>
          <a:endParaRPr lang="en-US" sz="800" kern="1200" dirty="0"/>
        </a:p>
        <a:p>
          <a:pPr marL="57150" lvl="1" indent="-57150" algn="l" defTabSz="355600">
            <a:lnSpc>
              <a:spcPct val="90000"/>
            </a:lnSpc>
            <a:spcBef>
              <a:spcPct val="0"/>
            </a:spcBef>
            <a:spcAft>
              <a:spcPct val="15000"/>
            </a:spcAft>
            <a:buChar char="•"/>
          </a:pPr>
          <a:r>
            <a:rPr lang="en-US" sz="800" b="0" i="0" u="none" kern="1200"/>
            <a:t>Creation of second draft</a:t>
          </a:r>
          <a:endParaRPr lang="en-US" sz="800" kern="1200"/>
        </a:p>
        <a:p>
          <a:pPr marL="57150" lvl="1" indent="-57150" algn="l" defTabSz="355600">
            <a:lnSpc>
              <a:spcPct val="90000"/>
            </a:lnSpc>
            <a:spcBef>
              <a:spcPct val="0"/>
            </a:spcBef>
            <a:spcAft>
              <a:spcPct val="15000"/>
            </a:spcAft>
            <a:buChar char="•"/>
          </a:pPr>
          <a:r>
            <a:rPr lang="en-US" sz="800" b="0" i="0" u="none" kern="1200" dirty="0"/>
            <a:t>Review -2</a:t>
          </a:r>
          <a:endParaRPr lang="en-US" sz="800" kern="1200" dirty="0"/>
        </a:p>
        <a:p>
          <a:pPr marL="57150" lvl="1" indent="-57150" algn="l" defTabSz="355600">
            <a:lnSpc>
              <a:spcPct val="90000"/>
            </a:lnSpc>
            <a:spcBef>
              <a:spcPct val="0"/>
            </a:spcBef>
            <a:spcAft>
              <a:spcPct val="15000"/>
            </a:spcAft>
            <a:buChar char="•"/>
          </a:pPr>
          <a:r>
            <a:rPr lang="en-US" sz="800" b="0" i="0" u="none" kern="1200"/>
            <a:t>Creation of final draft</a:t>
          </a:r>
          <a:endParaRPr lang="en-US" sz="800" kern="1200"/>
        </a:p>
        <a:p>
          <a:pPr marL="57150" lvl="1" indent="-57150" algn="l" defTabSz="355600">
            <a:lnSpc>
              <a:spcPct val="90000"/>
            </a:lnSpc>
            <a:spcBef>
              <a:spcPct val="0"/>
            </a:spcBef>
            <a:spcAft>
              <a:spcPct val="15000"/>
            </a:spcAft>
            <a:buChar char="•"/>
          </a:pPr>
          <a:r>
            <a:rPr lang="en-US" sz="800" b="0" i="0" u="none" kern="1200"/>
            <a:t>Review -3</a:t>
          </a:r>
          <a:endParaRPr lang="en-US" sz="800" kern="1200"/>
        </a:p>
        <a:p>
          <a:pPr marL="57150" lvl="1" indent="-57150" algn="l" defTabSz="355600">
            <a:lnSpc>
              <a:spcPct val="90000"/>
            </a:lnSpc>
            <a:spcBef>
              <a:spcPct val="0"/>
            </a:spcBef>
            <a:spcAft>
              <a:spcPct val="15000"/>
            </a:spcAft>
            <a:buChar char="•"/>
          </a:pPr>
          <a:r>
            <a:rPr lang="en-US" sz="800" b="0" i="0" u="none" kern="1200" dirty="0"/>
            <a:t>Submission</a:t>
          </a:r>
          <a:endParaRPr lang="en-US" sz="800" kern="1200" dirty="0"/>
        </a:p>
      </dsp:txBody>
      <dsp:txXfrm>
        <a:off x="4653519" y="3445199"/>
        <a:ext cx="1373563" cy="718789"/>
      </dsp:txXfrm>
    </dsp:sp>
  </dsp:spTree>
</dsp:drawing>
</file>

<file path=ppt/diagrams/layout1.xml><?xml version="1.0" encoding="utf-8"?>
<dgm:layoutDef xmlns:dgm="http://schemas.openxmlformats.org/drawingml/2006/diagram" xmlns:a="http://schemas.openxmlformats.org/drawingml/2006/main" uniqueId="urn:microsoft.com/office/officeart/2009/3/layout/DescendingProcess">
  <dgm:title val=""/>
  <dgm:desc val=""/>
  <dgm:catLst>
    <dgm:cat type="process" pri="23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clrData>
  <dgm:layoutNode name="Name0">
    <dgm:varLst>
      <dgm:chMax val="7"/>
      <dgm:chPref val="5"/>
    </dgm:varLst>
    <dgm:alg type="composite">
      <dgm:param type="ar" val="1.1"/>
    </dgm:alg>
    <dgm:shape xmlns:r="http://schemas.openxmlformats.org/officeDocument/2006/relationships" r:blip="">
      <dgm:adjLst/>
    </dgm:shape>
    <dgm:choose name="Name1">
      <dgm:if name="Name2" axis="ch" ptType="node" func="cnt" op="equ" val="1">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Lst>
      </dgm:if>
      <dgm:if name="Name3" axis="ch" ptType="node" func="cnt" op="equ" val="2">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5"/>
          <dgm:constr type="b" for="ch" forName="txNode2" refType="h"/>
          <dgm:constr type="r" for="ch" forName="txNode2" refType="w"/>
          <dgm:constr type="h" for="ch" forName="txNode2" refType="h" fact="0.16"/>
        </dgm:constrLst>
      </dgm:if>
      <dgm:if name="Name4" axis="ch" ptType="node" func="cnt" op="equ" val="3">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56"/>
          <dgm:constr type="ctrY" for="ch" forName="txNode2" refType="h" fact="0.3992"/>
          <dgm:constr type="r" for="ch" forName="txNode2" refType="w"/>
          <dgm:constr type="h" for="ch" forName="txNode2" refType="h" fact="0.16"/>
          <dgm:constr type="l" for="ch" forName="txNode3" refType="w" fact="0.5"/>
          <dgm:constr type="b" for="ch" forName="txNode3" refType="h"/>
          <dgm:constr type="r" for="ch" forName="txNode3" refType="w"/>
          <dgm:constr type="h" for="ch" forName="txNode3" refType="h" fact="0.16"/>
          <dgm:constr type="ctrX" for="ch" forName="dotNode2" refType="w" fact="0.4782"/>
          <dgm:constr type="ctrY" for="ch" forName="dotNode2" refType="h" fact="0.3992"/>
          <dgm:constr type="h" for="ch" forName="dotNode2" refType="h" fact="0.0218"/>
          <dgm:constr type="w" for="ch" forName="dotNode2" refType="h" refFor="ch" refForName="dotNode2"/>
        </dgm:constrLst>
      </dgm:if>
      <dgm:if name="Name5" axis="ch" ptType="node" func="cnt" op="equ" val="4">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9"/>
          <dgm:constr type="ctrY" for="ch" forName="txNode2" refType="h" fact="0.3153"/>
          <dgm:constr type="r" for="ch" forName="txNode2" refType="w"/>
          <dgm:constr type="h" for="ch" forName="txNode2" refType="h" fact="0.16"/>
          <dgm:constr type="l" for="ch" forName="txNode3" refType="w" fact="0"/>
          <dgm:constr type="ctrY" for="ch" forName="txNode3" refType="h" fact="0.5004"/>
          <dgm:constr type="r" for="ch" forName="txNode3" refType="w" fact="0.5"/>
          <dgm:constr type="h" for="ch" forName="txNode3" refType="h" fact="0.16"/>
          <dgm:constr type="l" for="ch" forName="txNode4" refType="w" fact="0.5"/>
          <dgm:constr type="b" for="ch" forName="txNode4" refType="h"/>
          <dgm:constr type="r" for="ch" forName="txNode4" refType="w"/>
          <dgm:constr type="h" for="ch" forName="txNode4" refType="h" fact="0.16"/>
          <dgm:constr type="ctrX" for="ch" forName="dotNode2" refType="w" fact="0.39"/>
          <dgm:constr type="ctrY" for="ch" forName="dotNode2" refType="h" fact="0.3153"/>
          <dgm:constr type="h" for="ch" forName="dotNode2" refType="h" fact="0.0218"/>
          <dgm:constr type="w" for="ch" forName="dotNode2" refType="h" refFor="ch" refForName="dotNode2"/>
          <dgm:constr type="ctrX" for="ch" forName="dotNode3" refType="w" fact="0.5626"/>
          <dgm:constr type="ctrY" for="ch" forName="dotNode3" refType="h" fact="0.5004"/>
          <dgm:constr type="h" for="ch" forName="dotNode3" refType="h" fact="0.0218"/>
          <dgm:constr type="w" for="ch" forName="dotNode3" refType="h" refFor="ch" refForName="dotNode3"/>
        </dgm:constrLst>
      </dgm:if>
      <dgm:if name="Name6" axis="ch" ptType="node" func="cnt" op="equ" val="5">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6"/>
          <dgm:constr type="ctrY" for="ch" forName="txNode2" refType="h" fact="0.2885"/>
          <dgm:constr type="r" for="ch" forName="txNode2" refType="w"/>
          <dgm:constr type="h" for="ch" forName="txNode2" refType="h" fact="0.16"/>
          <dgm:constr type="l" for="ch" forName="txNode3" refType="w" fact="0"/>
          <dgm:constr type="ctrY" for="ch" forName="txNode3" refType="h" fact="0.4089"/>
          <dgm:constr type="r" for="ch" forName="txNode3" refType="w" fact="0.43"/>
          <dgm:constr type="h" for="ch" forName="txNode3" refType="h" fact="0.16"/>
          <dgm:constr type="l" for="ch" forName="txNode4" refType="w" fact="0.67"/>
          <dgm:constr type="ctrY" for="ch" forName="txNode4" refType="h" fact="0.5497"/>
          <dgm:constr type="r" for="ch" forName="txNode4" refType="w"/>
          <dgm:constr type="h" for="ch" forName="txNode4" refType="h" fact="0.16"/>
          <dgm:constr type="l" for="ch" forName="txNode5" refType="w" fact="0.5"/>
          <dgm:constr type="b" for="ch" forName="txNode5" refType="h"/>
          <dgm:constr type="r" for="ch" forName="txNode5" refType="w"/>
          <dgm:constr type="h" for="ch" forName="txNode5" refType="h" fact="0.16"/>
          <dgm:constr type="ctrX" for="ch" forName="dotNode2" refType="w" fact="0.3565"/>
          <dgm:constr type="ctrY" for="ch" forName="dotNode2" refType="h" fact="0.2885"/>
          <dgm:constr type="h" for="ch" forName="dotNode2" refType="h" fact="0.0218"/>
          <dgm:constr type="w" for="ch" forName="dotNode2" refType="h" refFor="ch" refForName="dotNode2"/>
          <dgm:constr type="ctrX" for="ch" forName="dotNode3" refType="w" fact="0.4922"/>
          <dgm:constr type="ctrY" for="ch" forName="dotNode3" refType="h" fact="0.4089"/>
          <dgm:constr type="h" for="ch" forName="dotNode3" refType="h" fact="0.0218"/>
          <dgm:constr type="w" for="ch" forName="dotNode3" refType="h" refFor="ch" refForName="dotNode3"/>
          <dgm:constr type="ctrX" for="ch" forName="dotNode4" refType="w" fact="0.5939"/>
          <dgm:constr type="ctrY" for="ch" forName="dotNode4" refType="h" fact="0.5497"/>
          <dgm:constr type="h" for="ch" forName="dotNode4" refType="h" fact="0.0218"/>
          <dgm:constr type="w" for="ch" forName="dotNode4" refType="h" refFor="ch" refForName="dotNode4"/>
        </dgm:constrLst>
      </dgm:if>
      <dgm:if name="Name7" axis="ch" ptType="node" func="cnt" op="equ" val="6">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5"/>
          <dgm:constr type="ctrY" for="ch" forName="txNode2" refType="h" fact="0.2693"/>
          <dgm:constr type="r" for="ch" forName="txNode2" refType="w"/>
          <dgm:constr type="h" for="ch" forName="txNode2" refType="h" fact="0.16"/>
          <dgm:constr type="l" for="ch" forName="txNode3" refType="w" fact="0"/>
          <dgm:constr type="ctrY" for="ch" forName="txNode3" refType="h" fact="0.3638"/>
          <dgm:constr type="r" for="ch" forName="txNode3" refType="w" fact="0.37"/>
          <dgm:constr type="h" for="ch" forName="txNode3" refType="h" fact="0.16"/>
          <dgm:constr type="l" for="ch" forName="txNode4" refType="w" fact="0.63"/>
          <dgm:constr type="ctrY" for="ch" forName="txNode4" refType="h" fact="0.4744"/>
          <dgm:constr type="r" for="ch" forName="txNode4" refType="w"/>
          <dgm:constr type="h" for="ch" forName="txNode4" refType="h" fact="0.16"/>
          <dgm:constr type="l" for="ch" forName="txNode5" refType="w" fact="0"/>
          <dgm:constr type="ctrY" for="ch" forName="txNode5" refType="h" fact="0.5961"/>
          <dgm:constr type="r" for="ch" forName="txNode5" refType="w" fact="0.55"/>
          <dgm:constr type="h" for="ch" forName="txNode5" refType="h" fact="0.16"/>
          <dgm:constr type="l" for="ch" forName="txNode6" refType="w" fact="0.5"/>
          <dgm:constr type="b" for="ch" forName="txNode6" refType="h"/>
          <dgm:constr type="r" for="ch" forName="txNode6" refType="w"/>
          <dgm:constr type="h" for="ch" forName="txNode6" refType="h" fact="0.16"/>
          <dgm:constr type="ctrX" for="ch" forName="dotNode2" refType="w" fact="0.33"/>
          <dgm:constr type="ctrY" for="ch" forName="dotNode2" refType="h" fact="0.2693"/>
          <dgm:constr type="h" for="ch" forName="dotNode2" refType="h" fact="0.0218"/>
          <dgm:constr type="w" for="ch" forName="dotNode2" refType="h" refFor="ch" refForName="dotNode2"/>
          <dgm:constr type="ctrX" for="ch" forName="dotNode3" refType="w" fact="0.4419"/>
          <dgm:constr type="ctrY" for="ch" forName="dotNode3" refType="h" fact="0.3638"/>
          <dgm:constr type="h" for="ch" forName="dotNode3" refType="h" fact="0.0218"/>
          <dgm:constr type="w" for="ch" forName="dotNode3" refType="h" refFor="ch" refForName="dotNode3"/>
          <dgm:constr type="ctrX" for="ch" forName="dotNode4" refType="w" fact="0.5425"/>
          <dgm:constr type="ctrY" for="ch" forName="dotNode4" refType="h" fact="0.4744"/>
          <dgm:constr type="h" for="ch" forName="dotNode4" refType="h" fact="0.0218"/>
          <dgm:constr type="w" for="ch" forName="dotNode4" refType="h" refFor="ch" refForName="dotNode4"/>
          <dgm:constr type="ctrX" for="ch" forName="dotNode5" refType="w" fact="0.6153"/>
          <dgm:constr type="ctrY" for="ch" forName="dotNode5" refType="h" fact="0.5961"/>
          <dgm:constr type="h" for="ch" forName="dotNode5" refType="h" fact="0.0218"/>
          <dgm:constr type="w" for="ch" forName="dotNode5" refType="h" refFor="ch" refForName="dotNode5"/>
        </dgm:constrLst>
      </dgm:if>
      <dgm:else name="Name8">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4"/>
          <dgm:constr type="ctrY" for="ch" forName="txNode2" refType="h" fact="0.2693"/>
          <dgm:constr type="r" for="ch" forName="txNode2" refType="w"/>
          <dgm:constr type="h" for="ch" forName="txNode2" refType="h" fact="0.16"/>
          <dgm:constr type="l" for="ch" forName="txNode3" refType="w" fact="0"/>
          <dgm:constr type="ctrY" for="ch" forName="txNode3" refType="h" fact="0.3424"/>
          <dgm:constr type="r" for="ch" forName="txNode3" refType="w" fact="0.33"/>
          <dgm:constr type="h" for="ch" forName="txNode3" refType="h" fact="0.16"/>
          <dgm:constr type="l" for="ch" forName="txNode4" refType="w" fact="0.61"/>
          <dgm:constr type="ctrY" for="ch" forName="txNode4" refType="h" fact="0.4276"/>
          <dgm:constr type="r" for="ch" forName="txNode4" refType="w"/>
          <dgm:constr type="h" for="ch" forName="txNode4" refType="h" fact="0.16"/>
          <dgm:constr type="l" for="ch" forName="txNode5" refType="w" fact="0"/>
          <dgm:constr type="ctrY" for="ch" forName="txNode5" refType="h" fact="0.5218"/>
          <dgm:constr type="r" for="ch" forName="txNode5" refType="w" fact="0.5"/>
          <dgm:constr type="h" for="ch" forName="txNode5" refType="h" fact="0.16"/>
          <dgm:constr type="l" for="ch" forName="txNode6" refType="w" fact="0.71"/>
          <dgm:constr type="ctrY" for="ch" forName="txNode6" refType="h" fact="0.6179"/>
          <dgm:constr type="r" for="ch" forName="txNode6" refType="w"/>
          <dgm:constr type="h" for="ch" forName="txNode6" refType="h" fact="0.16"/>
          <dgm:constr type="l" for="ch" forName="txNode7" refType="w" fact="0.5"/>
          <dgm:constr type="b" for="ch" forName="txNode7" refType="h"/>
          <dgm:constr type="r" for="ch" forName="txNode7" refType="w"/>
          <dgm:constr type="h" for="ch" forName="txNode7" refType="h" fact="0.16"/>
          <dgm:constr type="ctrX" for="ch" forName="dotNode2" refType="w" fact="0.33"/>
          <dgm:constr type="ctrY" for="ch" forName="dotNode2" refType="h" fact="0.2693"/>
          <dgm:constr type="h" for="ch" forName="dotNode2" refType="h" fact="0.0218"/>
          <dgm:constr type="w" for="ch" forName="dotNode2" refType="h" refFor="ch" refForName="dotNode2"/>
          <dgm:constr type="ctrX" for="ch" forName="dotNode3" refType="w" fact="0.425"/>
          <dgm:constr type="ctrY" for="ch" forName="dotNode3" refType="h" fact="0.3424"/>
          <dgm:constr type="h" for="ch" forName="dotNode3" refType="h" fact="0.0218"/>
          <dgm:constr type="w" for="ch" forName="dotNode3" refType="h" refFor="ch" refForName="dotNode3"/>
          <dgm:constr type="ctrX" for="ch" forName="dotNode4" refType="w" fact="0.505"/>
          <dgm:constr type="ctrY" for="ch" forName="dotNode4" refType="h" fact="0.4276"/>
          <dgm:constr type="h" for="ch" forName="dotNode4" refType="h" fact="0.0218"/>
          <dgm:constr type="w" for="ch" forName="dotNode4" refType="h" refFor="ch" refForName="dotNode4"/>
          <dgm:constr type="ctrX" for="ch" forName="dotNode5" refType="w" fact="0.5742"/>
          <dgm:constr type="ctrY" for="ch" forName="dotNode5" refType="h" fact="0.5218"/>
          <dgm:constr type="h" for="ch" forName="dotNode5" refType="h" fact="0.0218"/>
          <dgm:constr type="w" for="ch" forName="dotNode5" refType="h" refFor="ch" refForName="dotNode5"/>
          <dgm:constr type="ctrX" for="ch" forName="dotNode6" refType="w" fact="0.63"/>
          <dgm:constr type="ctrY" for="ch" forName="dotNode6" refType="h" fact="0.6179"/>
          <dgm:constr type="h" for="ch" forName="dotNode6" refType="h" fact="0.0218"/>
          <dgm:constr type="w" for="ch" forName="dotNode6" refType="h" refFor="ch" refForName="dotNode6"/>
        </dgm:constrLst>
      </dgm:else>
    </dgm:choose>
    <dgm:forEach name="Name9" axis="self" ptType="parTrans">
      <dgm:forEach name="Name10" axis="self" ptType="sibTrans" st="2">
        <dgm:forEach name="dotRepeat" axis="self">
          <dgm:layoutNode name="dotRepeatNode" styleLbl="fgShp">
            <dgm:alg type="sp"/>
            <dgm:shape xmlns:r="http://schemas.openxmlformats.org/officeDocument/2006/relationships" type="ellipse" r:blip="">
              <dgm:adjLst/>
            </dgm:shape>
            <dgm:presOf axis="self"/>
          </dgm:layoutNode>
        </dgm:forEach>
      </dgm:forEach>
    </dgm:forEach>
    <dgm:choose name="Name11">
      <dgm:if name="Name12" axis="ch" ptType="node" func="cnt" op="gte" val="1">
        <dgm:layoutNode name="arrowNode" styleLbl="node1">
          <dgm:alg type="sp"/>
          <dgm:shape xmlns:r="http://schemas.openxmlformats.org/officeDocument/2006/relationships" rot="73.2729" type="swooshArrow" r:blip="">
            <dgm:adjLst>
              <dgm:adj idx="1" val="0.1631"/>
              <dgm:adj idx="2" val="0.3137"/>
            </dgm:adjLst>
          </dgm:shape>
          <dgm:presOf/>
        </dgm:layoutNode>
      </dgm:if>
      <dgm:else name="Name13"/>
    </dgm:choose>
    <dgm:forEach name="Name14" axis="ch" ptType="node" cnt="1">
      <dgm:layoutNode name="txNode1" styleLbl="revTx">
        <dgm:varLst>
          <dgm:bulletEnabled val="1"/>
        </dgm:varLst>
        <dgm:alg type="tx">
          <dgm:param type="txAnchorVert" val="b"/>
        </dgm:alg>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15" axis="ch" ptType="node" st="2" cnt="1">
      <dgm:layoutNode name="txNode2" styleLbl="revTx">
        <dgm:varLst>
          <dgm:bulletEnabled val="1"/>
        </dgm:varLst>
        <dgm:choose name="Name16">
          <dgm:if name="Name17" axis="self" ptType="node" func="revPos" op="equ" val="1">
            <dgm:alg type="tx">
              <dgm:param type="txAnchorVert" val="t"/>
            </dgm:alg>
          </dgm:if>
          <dgm:if name="Name18" axis="self" ptType="node" func="posOdd" op="equ" val="1">
            <dgm:alg type="tx">
              <dgm:param type="parTxLTRAlign" val="r"/>
              <dgm:param type="parTxRTLAlign" val="r"/>
            </dgm:alg>
          </dgm:if>
          <dgm:else name="Name1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20">
        <dgm:if name="Name21" axis="par ch" ptType="all node" func="cnt" op="neq" val="2">
          <dgm:forEach name="Name22" axis="follow" ptType="sibTrans" cnt="1">
            <dgm:layoutNode name="dotNode2">
              <dgm:alg type="sp"/>
              <dgm:shape xmlns:r="http://schemas.openxmlformats.org/officeDocument/2006/relationships" r:blip="">
                <dgm:adjLst/>
              </dgm:shape>
              <dgm:presOf/>
              <dgm:forEach name="Name23" ref="dotRepeat"/>
            </dgm:layoutNode>
          </dgm:forEach>
        </dgm:if>
        <dgm:else name="Name24"/>
      </dgm:choose>
    </dgm:forEach>
    <dgm:forEach name="Name25" axis="ch" ptType="node" st="3" cnt="1">
      <dgm:layoutNode name="txNode3" styleLbl="revTx">
        <dgm:varLst>
          <dgm:bulletEnabled val="1"/>
        </dgm:varLst>
        <dgm:choose name="Name26">
          <dgm:if name="Name27" axis="self" ptType="node" func="revPos" op="equ" val="1">
            <dgm:alg type="tx">
              <dgm:param type="txAnchorVert" val="t"/>
            </dgm:alg>
          </dgm:if>
          <dgm:if name="Name28" axis="self" ptType="node" func="posOdd" op="equ" val="1">
            <dgm:alg type="tx">
              <dgm:param type="parTxLTRAlign" val="r"/>
              <dgm:param type="parTxRTLAlign" val="r"/>
            </dgm:alg>
          </dgm:if>
          <dgm:else name="Name2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30">
        <dgm:if name="Name31" axis="par ch" ptType="all node" func="cnt" op="neq" val="3">
          <dgm:forEach name="Name32" axis="follow" ptType="sibTrans" cnt="1">
            <dgm:layoutNode name="dotNode3">
              <dgm:alg type="sp"/>
              <dgm:shape xmlns:r="http://schemas.openxmlformats.org/officeDocument/2006/relationships" r:blip="">
                <dgm:adjLst/>
              </dgm:shape>
              <dgm:presOf/>
              <dgm:forEach name="Name33" ref="dotRepeat"/>
            </dgm:layoutNode>
          </dgm:forEach>
        </dgm:if>
        <dgm:else name="Name34"/>
      </dgm:choose>
    </dgm:forEach>
    <dgm:forEach name="Name35" axis="ch" ptType="node" st="4" cnt="1">
      <dgm:layoutNode name="txNode4" styleLbl="revTx">
        <dgm:varLst>
          <dgm:bulletEnabled val="1"/>
        </dgm:varLst>
        <dgm:choose name="Name36">
          <dgm:if name="Name37" axis="self" ptType="node" func="revPos" op="equ" val="1">
            <dgm:alg type="tx">
              <dgm:param type="txAnchorVert" val="t"/>
            </dgm:alg>
          </dgm:if>
          <dgm:if name="Name38" axis="self" ptType="node" func="posOdd" op="equ" val="1">
            <dgm:alg type="tx">
              <dgm:param type="parTxLTRAlign" val="r"/>
              <dgm:param type="parTxRTLAlign" val="r"/>
            </dgm:alg>
          </dgm:if>
          <dgm:else name="Name3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40">
        <dgm:if name="Name41" axis="par ch" ptType="all node" func="cnt" op="neq" val="4">
          <dgm:forEach name="Name42" axis="follow" ptType="sibTrans" cnt="1">
            <dgm:layoutNode name="dotNode4">
              <dgm:alg type="sp"/>
              <dgm:shape xmlns:r="http://schemas.openxmlformats.org/officeDocument/2006/relationships" r:blip="">
                <dgm:adjLst/>
              </dgm:shape>
              <dgm:presOf/>
              <dgm:forEach name="Name43" ref="dotRepeat"/>
            </dgm:layoutNode>
          </dgm:forEach>
        </dgm:if>
        <dgm:else name="Name44"/>
      </dgm:choose>
    </dgm:forEach>
    <dgm:forEach name="Name45" axis="ch" ptType="node" st="5" cnt="1">
      <dgm:layoutNode name="txNode5" styleLbl="revTx">
        <dgm:varLst>
          <dgm:bulletEnabled val="1"/>
        </dgm:varLst>
        <dgm:choose name="Name46">
          <dgm:if name="Name47" axis="self" ptType="node" func="revPos" op="equ" val="1">
            <dgm:alg type="tx">
              <dgm:param type="txAnchorVert" val="t"/>
            </dgm:alg>
          </dgm:if>
          <dgm:if name="Name48" axis="self" ptType="node" func="posOdd" op="equ" val="1">
            <dgm:alg type="tx">
              <dgm:param type="parTxLTRAlign" val="r"/>
              <dgm:param type="parTxRTLAlign" val="r"/>
            </dgm:alg>
          </dgm:if>
          <dgm:else name="Name4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50">
        <dgm:if name="Name51" axis="par ch" ptType="all node" func="cnt" op="neq" val="5">
          <dgm:forEach name="Name52" axis="follow" ptType="sibTrans" cnt="1">
            <dgm:layoutNode name="dotNode5">
              <dgm:alg type="sp"/>
              <dgm:shape xmlns:r="http://schemas.openxmlformats.org/officeDocument/2006/relationships" r:blip="">
                <dgm:adjLst/>
              </dgm:shape>
              <dgm:presOf/>
              <dgm:forEach name="Name53" ref="dotRepeat"/>
            </dgm:layoutNode>
          </dgm:forEach>
        </dgm:if>
        <dgm:else name="Name54"/>
      </dgm:choose>
    </dgm:forEach>
    <dgm:forEach name="Name55" axis="ch" ptType="node" st="6" cnt="1">
      <dgm:layoutNode name="txNode6" styleLbl="revTx">
        <dgm:varLst>
          <dgm:bulletEnabled val="1"/>
        </dgm:varLst>
        <dgm:choose name="Name56">
          <dgm:if name="Name57" axis="self" ptType="node" func="revPos" op="equ" val="1">
            <dgm:alg type="tx">
              <dgm:param type="txAnchorVert" val="t"/>
            </dgm:alg>
          </dgm:if>
          <dgm:if name="Name58" axis="self" ptType="node" func="posOdd" op="equ" val="1">
            <dgm:alg type="tx">
              <dgm:param type="parTxLTRAlign" val="r"/>
              <dgm:param type="parTxRTLAlign" val="r"/>
            </dgm:alg>
          </dgm:if>
          <dgm:else name="Name5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60">
        <dgm:if name="Name61" axis="par ch" ptType="all node" func="cnt" op="neq" val="6">
          <dgm:forEach name="Name62" axis="follow" ptType="sibTrans" cnt="1">
            <dgm:layoutNode name="dotNode6">
              <dgm:alg type="sp"/>
              <dgm:shape xmlns:r="http://schemas.openxmlformats.org/officeDocument/2006/relationships" r:blip="">
                <dgm:adjLst/>
              </dgm:shape>
              <dgm:presOf/>
              <dgm:forEach name="Name63" ref="dotRepeat"/>
            </dgm:layoutNode>
          </dgm:forEach>
        </dgm:if>
        <dgm:else name="Name64"/>
      </dgm:choose>
    </dgm:forEach>
    <dgm:forEach name="Name65" axis="ch" ptType="node" st="7" cnt="1">
      <dgm:layoutNode name="txNode7" styleLbl="revTx">
        <dgm:varLst>
          <dgm:bulletEnabled val="1"/>
        </dgm:varLst>
        <dgm:alg type="tx">
          <dgm:param type="txAnchorVert" val="t"/>
        </dgm:alg>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3.png>
</file>

<file path=ppt/media/media1.m4a>
</file>

<file path=ppt/media/media10.m4a>
</file>

<file path=ppt/media/media11.m4a>
</file>

<file path=ppt/media/media12.m4a>
</file>

<file path=ppt/media/media13.m4a>
</file>

<file path=ppt/media/media2.m4a>
</file>

<file path=ppt/media/media3.m4a>
</file>

<file path=ppt/media/media4.aiff>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Hi everyone this is Shoumik, I am an M.Sc. Cyber Security student and this presentation is a research proposal outline on Impact of or implementation of </a:t>
            </a:r>
            <a:r>
              <a:rPr lang="en-US" sz="1100" dirty="0"/>
              <a:t>Cloud computing for building effective information systems in Higher Education.</a:t>
            </a:r>
            <a:endParaRPr lang="en-US" dirty="0"/>
          </a:p>
        </p:txBody>
      </p:sp>
    </p:spTree>
    <p:extLst>
      <p:ext uri="{BB962C8B-B14F-4D97-AF65-F5344CB8AC3E}">
        <p14:creationId xmlns:p14="http://schemas.microsoft.com/office/powerpoint/2010/main" val="27570625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The current artifact slide discuss a server with </a:t>
            </a:r>
            <a:r>
              <a:rPr lang="en-US" sz="1100" b="0" i="0" u="none" strike="noStrike" cap="none" dirty="0">
                <a:solidFill>
                  <a:srgbClr val="000000"/>
                </a:solidFill>
                <a:effectLst/>
                <a:latin typeface="Arial"/>
                <a:ea typeface="Arial"/>
                <a:cs typeface="Arial"/>
                <a:sym typeface="Arial"/>
              </a:rPr>
              <a:t>“5-year lifetime and an on-premise minimum guaranteed uptime of 99.9% with the following configuration: 14 vCPUs and 72GB of RAM with 1024GB of disk storage” (Azure, 2021).</a:t>
            </a:r>
          </a:p>
          <a:p>
            <a:r>
              <a:rPr lang="en-US" dirty="0"/>
              <a:t>Where the data shows 49% of average monthly savings when cloud has been adapted.</a:t>
            </a:r>
          </a:p>
          <a:p>
            <a:r>
              <a:rPr lang="en-US" dirty="0"/>
              <a:t>Moving into the next slide</a:t>
            </a:r>
          </a:p>
        </p:txBody>
      </p:sp>
    </p:spTree>
    <p:extLst>
      <p:ext uri="{BB962C8B-B14F-4D97-AF65-F5344CB8AC3E}">
        <p14:creationId xmlns:p14="http://schemas.microsoft.com/office/powerpoint/2010/main" val="22240298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This artifact slide shows the cost difference between On-prem and AWS solution, for a “</a:t>
            </a:r>
            <a:r>
              <a:rPr lang="en-US" sz="1100" b="0" i="0" u="none" strike="noStrike" cap="none" dirty="0">
                <a:solidFill>
                  <a:srgbClr val="000000"/>
                </a:solidFill>
                <a:effectLst/>
                <a:latin typeface="Arial"/>
                <a:ea typeface="Arial"/>
                <a:cs typeface="Arial"/>
                <a:sym typeface="Arial"/>
              </a:rPr>
              <a:t>Windows operating system and Microsoft SQL server and the storage capacity is considered as 3 TB. The future  increase  is predicted  as  15%” (Parthasarathy &amp; Kumar, 2016) The difference is 76037 US Dollar this amount is saved when we are using AWS over on-prem</a:t>
            </a:r>
          </a:p>
        </p:txBody>
      </p:sp>
    </p:spTree>
    <p:extLst>
      <p:ext uri="{BB962C8B-B14F-4D97-AF65-F5344CB8AC3E}">
        <p14:creationId xmlns:p14="http://schemas.microsoft.com/office/powerpoint/2010/main" val="19571531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current slide shows the research time-line, with each item start and end date, with a projected 1 year planning starting from 25th May 2022 till 23rd May 2023. Please let me know if you have any other questions. Thank You for your time.</a:t>
            </a:r>
          </a:p>
        </p:txBody>
      </p:sp>
    </p:spTree>
    <p:extLst>
      <p:ext uri="{BB962C8B-B14F-4D97-AF65-F5344CB8AC3E}">
        <p14:creationId xmlns:p14="http://schemas.microsoft.com/office/powerpoint/2010/main" val="10922696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6061036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000" b="0" i="0" u="none" strike="noStrike" cap="none" dirty="0">
                <a:solidFill>
                  <a:srgbClr val="000000"/>
                </a:solidFill>
                <a:latin typeface="Arial"/>
                <a:ea typeface="Arial"/>
                <a:cs typeface="Arial"/>
                <a:sym typeface="Arial"/>
              </a:rPr>
              <a:t>In today’s world, most organizations are moving to cloud computing because of the advantages and scalability provided by the service provider. The following presentation discusses Should higher educational institutes depend on cloud computing to build a cost and security effective Information System.</a:t>
            </a:r>
          </a:p>
        </p:txBody>
      </p:sp>
    </p:spTree>
    <p:extLst>
      <p:ext uri="{BB962C8B-B14F-4D97-AF65-F5344CB8AC3E}">
        <p14:creationId xmlns:p14="http://schemas.microsoft.com/office/powerpoint/2010/main" val="40710242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Cloud computing can be described as a collection of multiple computing components supporting “abstracted virtualized, dynamically-scalable, managed computing power, storage, platforms, and services are delivered on demand to external customers over the Internet” (Foster et al., 2008)</a:t>
            </a:r>
          </a:p>
          <a:p>
            <a:endParaRPr lang="en-US" dirty="0"/>
          </a:p>
          <a:p>
            <a:r>
              <a:rPr lang="en-US" dirty="0"/>
              <a:t>Advantages of cloud computing are</a:t>
            </a:r>
          </a:p>
          <a:p>
            <a:endParaRPr lang="en-US" dirty="0"/>
          </a:p>
          <a:p>
            <a:pPr marL="800100" lvl="1" indent="-317500" algn="l">
              <a:buClr>
                <a:srgbClr val="373A3C"/>
              </a:buClr>
              <a:buSzPts val="1400"/>
              <a:buFont typeface="Wingdings" panose="05000000000000000000" pitchFamily="2" charset="2"/>
              <a:buChar char="Ø"/>
            </a:pPr>
            <a:r>
              <a:rPr lang="en-GB" sz="1200" dirty="0">
                <a:solidFill>
                  <a:srgbClr val="373A3C"/>
                </a:solidFill>
                <a:latin typeface="Arial"/>
                <a:ea typeface="Arial"/>
                <a:cs typeface="Arial"/>
                <a:sym typeface="Arial"/>
              </a:rPr>
              <a:t>Scalability.</a:t>
            </a:r>
          </a:p>
          <a:p>
            <a:pPr marL="800100" lvl="1" indent="-317500" algn="l">
              <a:buClr>
                <a:srgbClr val="373A3C"/>
              </a:buClr>
              <a:buSzPts val="1400"/>
              <a:buFont typeface="Wingdings" panose="05000000000000000000" pitchFamily="2" charset="2"/>
              <a:buChar char="Ø"/>
            </a:pPr>
            <a:r>
              <a:rPr lang="en-GB" sz="1200" dirty="0">
                <a:solidFill>
                  <a:srgbClr val="373A3C"/>
                </a:solidFill>
                <a:latin typeface="Arial"/>
                <a:ea typeface="Arial"/>
                <a:cs typeface="Arial"/>
                <a:sym typeface="Arial"/>
              </a:rPr>
              <a:t>Mobility.</a:t>
            </a:r>
          </a:p>
          <a:p>
            <a:pPr marL="800100" lvl="1" indent="-317500" algn="l">
              <a:buClr>
                <a:srgbClr val="373A3C"/>
              </a:buClr>
              <a:buSzPts val="1400"/>
              <a:buFont typeface="Wingdings" panose="05000000000000000000" pitchFamily="2" charset="2"/>
              <a:buChar char="Ø"/>
            </a:pPr>
            <a:r>
              <a:rPr lang="en-GB" sz="1200" dirty="0">
                <a:solidFill>
                  <a:srgbClr val="373A3C"/>
                </a:solidFill>
                <a:latin typeface="Arial"/>
                <a:ea typeface="Arial"/>
                <a:cs typeface="Arial"/>
                <a:sym typeface="Arial"/>
              </a:rPr>
              <a:t>New Services.</a:t>
            </a:r>
          </a:p>
          <a:p>
            <a:pPr marL="800100" lvl="1" indent="-317500" algn="l">
              <a:buClr>
                <a:srgbClr val="373A3C"/>
              </a:buClr>
              <a:buSzPts val="1400"/>
              <a:buFont typeface="Wingdings" panose="05000000000000000000" pitchFamily="2" charset="2"/>
              <a:buChar char="Ø"/>
            </a:pPr>
            <a:r>
              <a:rPr lang="en-GB" sz="1200" dirty="0">
                <a:solidFill>
                  <a:srgbClr val="373A3C"/>
                </a:solidFill>
                <a:latin typeface="Arial"/>
                <a:ea typeface="Arial"/>
                <a:cs typeface="Arial"/>
                <a:sym typeface="Arial"/>
              </a:rPr>
              <a:t>Storage.</a:t>
            </a:r>
          </a:p>
          <a:p>
            <a:pPr marL="800100" lvl="1" indent="-317500" algn="l">
              <a:buClr>
                <a:srgbClr val="373A3C"/>
              </a:buClr>
              <a:buSzPts val="1400"/>
              <a:buFont typeface="Wingdings" panose="05000000000000000000" pitchFamily="2" charset="2"/>
              <a:buChar char="Ø"/>
            </a:pPr>
            <a:r>
              <a:rPr lang="en-GB" sz="1200" dirty="0">
                <a:solidFill>
                  <a:srgbClr val="373A3C"/>
                </a:solidFill>
                <a:latin typeface="Arial"/>
                <a:ea typeface="Arial"/>
                <a:cs typeface="Arial"/>
                <a:sym typeface="Arial"/>
              </a:rPr>
              <a:t>Business Resiliency.</a:t>
            </a:r>
          </a:p>
          <a:p>
            <a:pPr marL="800100" lvl="1" indent="-317500" algn="l">
              <a:buClr>
                <a:srgbClr val="373A3C"/>
              </a:buClr>
              <a:buSzPts val="1400"/>
              <a:buFont typeface="Wingdings" panose="05000000000000000000" pitchFamily="2" charset="2"/>
              <a:buChar char="Ø"/>
            </a:pPr>
            <a:r>
              <a:rPr lang="en-GB" sz="1200" dirty="0">
                <a:solidFill>
                  <a:srgbClr val="373A3C"/>
                </a:solidFill>
                <a:latin typeface="Arial"/>
                <a:ea typeface="Arial"/>
                <a:cs typeface="Arial"/>
                <a:sym typeface="Arial"/>
              </a:rPr>
              <a:t>Security (</a:t>
            </a:r>
            <a:r>
              <a:rPr lang="en-GB" sz="1200" dirty="0" err="1">
                <a:solidFill>
                  <a:srgbClr val="373A3C"/>
                </a:solidFill>
                <a:latin typeface="Arial"/>
                <a:ea typeface="Arial"/>
                <a:cs typeface="Arial"/>
                <a:sym typeface="Arial"/>
              </a:rPr>
              <a:t>Pardeshi</a:t>
            </a:r>
            <a:r>
              <a:rPr lang="en-GB" sz="1200" dirty="0">
                <a:solidFill>
                  <a:srgbClr val="373A3C"/>
                </a:solidFill>
                <a:latin typeface="Arial"/>
                <a:ea typeface="Arial"/>
                <a:cs typeface="Arial"/>
                <a:sym typeface="Arial"/>
              </a:rPr>
              <a:t>, 2014).</a:t>
            </a:r>
          </a:p>
          <a:p>
            <a:pPr marL="800100" lvl="1" indent="-317500" algn="l">
              <a:buClr>
                <a:srgbClr val="373A3C"/>
              </a:buClr>
              <a:buSzPts val="1400"/>
              <a:buFont typeface="Wingdings" panose="05000000000000000000" pitchFamily="2" charset="2"/>
              <a:buChar char="Ø"/>
            </a:pPr>
            <a:r>
              <a:rPr lang="en-GB" sz="1200" dirty="0">
                <a:solidFill>
                  <a:srgbClr val="373A3C"/>
                </a:solidFill>
                <a:latin typeface="Arial"/>
                <a:ea typeface="Arial"/>
                <a:cs typeface="Arial"/>
                <a:sym typeface="Arial"/>
              </a:rPr>
              <a:t>Paperless and </a:t>
            </a:r>
            <a:r>
              <a:rPr lang="en-GB" sz="1200" dirty="0">
                <a:solidFill>
                  <a:srgbClr val="373A3C"/>
                </a:solidFill>
                <a:latin typeface="Arial"/>
                <a:cs typeface="Arial"/>
                <a:sym typeface="Arial"/>
              </a:rPr>
              <a:t>Digitalization (</a:t>
            </a:r>
            <a:r>
              <a:rPr lang="en-US" sz="1200" dirty="0" err="1">
                <a:solidFill>
                  <a:srgbClr val="373A3C"/>
                </a:solidFill>
                <a:latin typeface="Arial"/>
                <a:cs typeface="Arial"/>
              </a:rPr>
              <a:t>Bouyer</a:t>
            </a:r>
            <a:r>
              <a:rPr lang="en-US" sz="1200" dirty="0">
                <a:solidFill>
                  <a:srgbClr val="373A3C"/>
                </a:solidFill>
                <a:latin typeface="Arial"/>
                <a:cs typeface="Arial"/>
              </a:rPr>
              <a:t> &amp; </a:t>
            </a:r>
            <a:r>
              <a:rPr lang="en-US" sz="1200" dirty="0" err="1">
                <a:solidFill>
                  <a:srgbClr val="373A3C"/>
                </a:solidFill>
                <a:latin typeface="Arial"/>
                <a:cs typeface="Arial"/>
              </a:rPr>
              <a:t>Arasteh</a:t>
            </a:r>
            <a:r>
              <a:rPr lang="en-US" sz="1200" dirty="0">
                <a:solidFill>
                  <a:srgbClr val="373A3C"/>
                </a:solidFill>
                <a:latin typeface="Arial"/>
                <a:cs typeface="Arial"/>
              </a:rPr>
              <a:t>, 2014</a:t>
            </a:r>
            <a:r>
              <a:rPr lang="en-GB" sz="1200" dirty="0">
                <a:solidFill>
                  <a:srgbClr val="373A3C"/>
                </a:solidFill>
                <a:latin typeface="Arial"/>
                <a:cs typeface="Arial"/>
                <a:sym typeface="Arial"/>
              </a:rPr>
              <a:t>)</a:t>
            </a:r>
          </a:p>
          <a:p>
            <a:pPr marL="457200" indent="-317500" algn="l">
              <a:buClr>
                <a:srgbClr val="373A3C"/>
              </a:buClr>
              <a:buSzPts val="1400"/>
              <a:buFont typeface="Wingdings" panose="05000000000000000000" pitchFamily="2" charset="2"/>
              <a:buChar char="Ø"/>
            </a:pPr>
            <a:r>
              <a:rPr lang="en-GB" sz="1400" dirty="0">
                <a:solidFill>
                  <a:srgbClr val="373A3C"/>
                </a:solidFill>
                <a:latin typeface="Arial"/>
                <a:ea typeface="Arial"/>
                <a:cs typeface="Arial"/>
                <a:sym typeface="Arial"/>
              </a:rPr>
              <a:t>Where as the Disadvantages of Cloud Adaptation are  </a:t>
            </a:r>
          </a:p>
          <a:p>
            <a:pPr marL="914400" lvl="1" indent="-317500" algn="l">
              <a:buClr>
                <a:srgbClr val="373A3C"/>
              </a:buClr>
              <a:buSzPts val="1400"/>
              <a:buFont typeface="Wingdings" panose="05000000000000000000" pitchFamily="2" charset="2"/>
              <a:buChar char="Ø"/>
            </a:pPr>
            <a:r>
              <a:rPr lang="en-GB" sz="1100" dirty="0">
                <a:solidFill>
                  <a:srgbClr val="373A3C"/>
                </a:solidFill>
                <a:latin typeface="Arial"/>
                <a:ea typeface="Arial"/>
                <a:cs typeface="Arial"/>
                <a:sym typeface="Arial"/>
              </a:rPr>
              <a:t>Similar Infosec configuration.</a:t>
            </a:r>
          </a:p>
          <a:p>
            <a:pPr marL="914400" lvl="1" indent="-317500" algn="l">
              <a:buClr>
                <a:srgbClr val="373A3C"/>
              </a:buClr>
              <a:buSzPts val="1400"/>
              <a:buFont typeface="Wingdings" panose="05000000000000000000" pitchFamily="2" charset="2"/>
              <a:buChar char="Ø"/>
            </a:pPr>
            <a:r>
              <a:rPr lang="en-GB" sz="1100" dirty="0">
                <a:solidFill>
                  <a:srgbClr val="373A3C"/>
                </a:solidFill>
                <a:latin typeface="Arial"/>
                <a:ea typeface="Arial"/>
                <a:cs typeface="Arial"/>
                <a:sym typeface="Arial"/>
              </a:rPr>
              <a:t>Shared services. (</a:t>
            </a:r>
            <a:r>
              <a:rPr lang="en-GB" sz="1100" dirty="0" err="1">
                <a:solidFill>
                  <a:srgbClr val="373A3C"/>
                </a:solidFill>
                <a:latin typeface="Arial"/>
                <a:ea typeface="Arial"/>
                <a:cs typeface="Arial"/>
                <a:sym typeface="Arial"/>
              </a:rPr>
              <a:t>Nibusinessinfo.co.uk</a:t>
            </a:r>
            <a:r>
              <a:rPr lang="en-GB" sz="1100" dirty="0">
                <a:solidFill>
                  <a:srgbClr val="373A3C"/>
                </a:solidFill>
                <a:latin typeface="Arial"/>
                <a:ea typeface="Arial"/>
                <a:cs typeface="Arial"/>
                <a:sym typeface="Arial"/>
              </a:rPr>
              <a:t>, N.D.) </a:t>
            </a:r>
          </a:p>
          <a:p>
            <a:pPr marL="914400" lvl="1" indent="-317500" algn="l">
              <a:buClr>
                <a:srgbClr val="373A3C"/>
              </a:buClr>
              <a:buSzPts val="1400"/>
              <a:buFont typeface="Wingdings" panose="05000000000000000000" pitchFamily="2" charset="2"/>
              <a:buChar char="Ø"/>
            </a:pPr>
            <a:r>
              <a:rPr lang="en-GB" sz="1100" dirty="0">
                <a:solidFill>
                  <a:srgbClr val="373A3C"/>
                </a:solidFill>
                <a:latin typeface="Arial"/>
                <a:ea typeface="Arial"/>
                <a:cs typeface="Arial"/>
                <a:sym typeface="Arial"/>
              </a:rPr>
              <a:t>This are discussed in details in the later section</a:t>
            </a:r>
          </a:p>
          <a:p>
            <a:r>
              <a:rPr lang="en-US" dirty="0"/>
              <a:t>Moving into the next slide</a:t>
            </a:r>
          </a:p>
          <a:p>
            <a:endParaRPr lang="en-US" dirty="0"/>
          </a:p>
        </p:txBody>
      </p:sp>
    </p:spTree>
    <p:extLst>
      <p:ext uri="{BB962C8B-B14F-4D97-AF65-F5344CB8AC3E}">
        <p14:creationId xmlns:p14="http://schemas.microsoft.com/office/powerpoint/2010/main" val="34218056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319405" algn="l" defTabSz="914400" rtl="0" eaLnBrk="1" fontAlgn="auto" latinLnBrk="0" hangingPunct="1">
              <a:lnSpc>
                <a:spcPct val="90000"/>
              </a:lnSpc>
              <a:spcBef>
                <a:spcPts val="1000"/>
              </a:spcBef>
              <a:spcAft>
                <a:spcPts val="0"/>
              </a:spcAft>
              <a:buClr>
                <a:srgbClr val="373A3C"/>
              </a:buClr>
              <a:buSzPct val="100000"/>
              <a:buFont typeface="Wingdings" panose="05000000000000000000" pitchFamily="2" charset="2"/>
              <a:buChar char="Ø"/>
              <a:tabLst/>
              <a:defRPr/>
            </a:pPr>
            <a:r>
              <a:rPr lang="en-GB" sz="1100" dirty="0">
                <a:solidFill>
                  <a:srgbClr val="373A3C"/>
                </a:solidFill>
                <a:latin typeface="Arial"/>
                <a:ea typeface="Arial"/>
                <a:cs typeface="Arial"/>
                <a:sym typeface="Arial"/>
              </a:rPr>
              <a:t>As a part of </a:t>
            </a:r>
            <a:r>
              <a:rPr lang="en-GB" sz="1100" dirty="0"/>
              <a:t>Literature Review Outcome following are the advantages</a:t>
            </a:r>
            <a:endParaRPr lang="en-GB" sz="1100" dirty="0">
              <a:solidFill>
                <a:srgbClr val="373A3C"/>
              </a:solidFill>
              <a:latin typeface="Arial"/>
              <a:ea typeface="Arial"/>
              <a:cs typeface="Arial"/>
              <a:sym typeface="Arial"/>
            </a:endParaRPr>
          </a:p>
          <a:p>
            <a:pPr marL="457200" indent="-319405" algn="l">
              <a:lnSpc>
                <a:spcPct val="90000"/>
              </a:lnSpc>
              <a:spcBef>
                <a:spcPts val="1000"/>
              </a:spcBef>
              <a:buClr>
                <a:srgbClr val="373A3C"/>
              </a:buClr>
              <a:buSzPct val="100000"/>
              <a:buFont typeface="Wingdings" panose="05000000000000000000" pitchFamily="2" charset="2"/>
              <a:buChar char="Ø"/>
            </a:pPr>
            <a:r>
              <a:rPr lang="en-GB" sz="1100" dirty="0">
                <a:solidFill>
                  <a:srgbClr val="373A3C"/>
                </a:solidFill>
                <a:latin typeface="Arial"/>
                <a:ea typeface="Arial"/>
                <a:cs typeface="Arial"/>
                <a:sym typeface="Arial"/>
              </a:rPr>
              <a:t>Due to a decrease in the budget over the years due to economic slowdown, the cloud has become a </a:t>
            </a:r>
            <a:r>
              <a:rPr lang="en-GB" sz="1100" dirty="0">
                <a:solidFill>
                  <a:srgbClr val="373A3C"/>
                </a:solidFill>
                <a:latin typeface="Arial"/>
                <a:cs typeface="Arial"/>
                <a:sym typeface="Arial"/>
              </a:rPr>
              <a:t>major key player to assist higher education to achieve the required infrastructure at a lower cost. This can also help the students from weaker economic sections to avail higher education at a subsidized cost. (</a:t>
            </a:r>
            <a:r>
              <a:rPr lang="en-US" sz="1100" dirty="0" err="1">
                <a:solidFill>
                  <a:srgbClr val="373A3C"/>
                </a:solidFill>
                <a:latin typeface="Arial"/>
                <a:cs typeface="Arial"/>
              </a:rPr>
              <a:t>Pardeshi</a:t>
            </a:r>
            <a:r>
              <a:rPr lang="en-US" sz="1100" dirty="0">
                <a:solidFill>
                  <a:srgbClr val="373A3C"/>
                </a:solidFill>
                <a:latin typeface="Arial"/>
                <a:cs typeface="Arial"/>
              </a:rPr>
              <a:t>, 2014) </a:t>
            </a:r>
            <a:r>
              <a:rPr lang="en-GB" sz="1100" dirty="0">
                <a:solidFill>
                  <a:srgbClr val="373A3C"/>
                </a:solidFill>
                <a:latin typeface="Arial"/>
                <a:cs typeface="Arial"/>
                <a:sym typeface="Arial"/>
              </a:rPr>
              <a:t>.</a:t>
            </a:r>
          </a:p>
          <a:p>
            <a:pPr marL="457200" indent="-319405" algn="l">
              <a:lnSpc>
                <a:spcPct val="90000"/>
              </a:lnSpc>
              <a:spcBef>
                <a:spcPts val="1000"/>
              </a:spcBef>
              <a:buClr>
                <a:srgbClr val="373A3C"/>
              </a:buClr>
              <a:buSzPct val="100000"/>
              <a:buFont typeface="Wingdings" panose="05000000000000000000" pitchFamily="2" charset="2"/>
              <a:buChar char="Ø"/>
            </a:pPr>
            <a:r>
              <a:rPr lang="en-GB" sz="1100" dirty="0">
                <a:solidFill>
                  <a:srgbClr val="373A3C"/>
                </a:solidFill>
                <a:latin typeface="Arial"/>
                <a:cs typeface="Arial"/>
                <a:sym typeface="Arial"/>
              </a:rPr>
              <a:t>Next topic is scaling up,</a:t>
            </a:r>
          </a:p>
          <a:p>
            <a:pPr marL="457200" indent="-319405" algn="l">
              <a:lnSpc>
                <a:spcPct val="90000"/>
              </a:lnSpc>
              <a:spcBef>
                <a:spcPts val="1000"/>
              </a:spcBef>
              <a:buClr>
                <a:srgbClr val="373A3C"/>
              </a:buClr>
              <a:buSzPct val="100000"/>
              <a:buFont typeface="Wingdings" panose="05000000000000000000" pitchFamily="2" charset="2"/>
              <a:buChar char="Ø"/>
            </a:pPr>
            <a:r>
              <a:rPr lang="en-GB" sz="1100" dirty="0" err="1">
                <a:solidFill>
                  <a:srgbClr val="373A3C"/>
                </a:solidFill>
                <a:latin typeface="Arial"/>
                <a:cs typeface="Arial"/>
                <a:sym typeface="Arial"/>
              </a:rPr>
              <a:t>Pardeshi</a:t>
            </a:r>
            <a:r>
              <a:rPr lang="en-GB" sz="1100" dirty="0">
                <a:solidFill>
                  <a:srgbClr val="373A3C"/>
                </a:solidFill>
                <a:latin typeface="Arial"/>
                <a:cs typeface="Arial"/>
                <a:sym typeface="Arial"/>
              </a:rPr>
              <a:t> (2014) states that cloud-based institutes can easily scale up to meet the requirement of the growing demand for systems and computational power. Also provides flexibility to reach out globally to foreign national students. This can also help the professionals to restart their education.</a:t>
            </a:r>
          </a:p>
          <a:p>
            <a:pPr marL="457200" indent="-319405" algn="l">
              <a:lnSpc>
                <a:spcPct val="90000"/>
              </a:lnSpc>
              <a:spcBef>
                <a:spcPts val="1000"/>
              </a:spcBef>
              <a:buClr>
                <a:srgbClr val="373A3C"/>
              </a:buClr>
              <a:buSzPct val="100000"/>
              <a:buFont typeface="Wingdings" panose="05000000000000000000" pitchFamily="2" charset="2"/>
              <a:buChar char="Ø"/>
            </a:pPr>
            <a:r>
              <a:rPr lang="en-GB" sz="1100" dirty="0">
                <a:solidFill>
                  <a:srgbClr val="373A3C"/>
                </a:solidFill>
                <a:latin typeface="Arial"/>
                <a:cs typeface="Arial"/>
                <a:sym typeface="Arial"/>
              </a:rPr>
              <a:t>Lets discuss Latest offerings</a:t>
            </a:r>
          </a:p>
          <a:p>
            <a:pPr marL="457200" indent="-319405" algn="l">
              <a:lnSpc>
                <a:spcPct val="90000"/>
              </a:lnSpc>
              <a:spcBef>
                <a:spcPts val="1000"/>
              </a:spcBef>
              <a:buClr>
                <a:srgbClr val="373A3C"/>
              </a:buClr>
              <a:buSzPct val="100000"/>
              <a:buFont typeface="Wingdings" panose="05000000000000000000" pitchFamily="2" charset="2"/>
              <a:buChar char="Ø"/>
            </a:pPr>
            <a:r>
              <a:rPr lang="en-GB" sz="1100" dirty="0">
                <a:solidFill>
                  <a:srgbClr val="373A3C"/>
                </a:solidFill>
                <a:latin typeface="Arial"/>
                <a:cs typeface="Arial"/>
                <a:sym typeface="Arial"/>
              </a:rPr>
              <a:t>Latest technology such as AIML, Kubernetes, Quantum, DevOps, </a:t>
            </a:r>
            <a:r>
              <a:rPr lang="en-GB" sz="1100" dirty="0" err="1">
                <a:solidFill>
                  <a:srgbClr val="373A3C"/>
                </a:solidFill>
                <a:latin typeface="Arial"/>
                <a:cs typeface="Arial"/>
                <a:sym typeface="Arial"/>
              </a:rPr>
              <a:t>DevSecOps</a:t>
            </a:r>
            <a:r>
              <a:rPr lang="en-GB" sz="1100" dirty="0">
                <a:solidFill>
                  <a:srgbClr val="373A3C"/>
                </a:solidFill>
                <a:latin typeface="Arial"/>
                <a:cs typeface="Arial"/>
                <a:sym typeface="Arial"/>
              </a:rPr>
              <a:t>, IoT, VR, etc. service is provided by cloud service providers which can be leveraged by higher education institutes to upgrade their courses (Wan et al., 2018). This will help students becoming more industry ready at a lower cost. Since the systems are available with a payment method of pay-as-go which will save cost over hardware and license. Even the cloud service providers have special discount price for the educational institute.</a:t>
            </a:r>
          </a:p>
          <a:p>
            <a:pPr marL="457200" indent="-319405" algn="l">
              <a:lnSpc>
                <a:spcPct val="90000"/>
              </a:lnSpc>
              <a:spcBef>
                <a:spcPts val="1000"/>
              </a:spcBef>
              <a:buClr>
                <a:srgbClr val="373A3C"/>
              </a:buClr>
              <a:buSzPct val="100000"/>
              <a:buFont typeface="Wingdings" panose="05000000000000000000" pitchFamily="2" charset="2"/>
              <a:buChar char="Ø"/>
            </a:pPr>
            <a:r>
              <a:rPr lang="en-GB" sz="1100" dirty="0">
                <a:solidFill>
                  <a:srgbClr val="373A3C"/>
                </a:solidFill>
                <a:latin typeface="Arial"/>
                <a:cs typeface="Arial"/>
                <a:sym typeface="Arial"/>
              </a:rPr>
              <a:t>Institutes can leverage the scalable storage provided by cloud providers (Azure, 2022.a) and can easily upgrade for more space as they need.</a:t>
            </a:r>
          </a:p>
          <a:p>
            <a:pPr marL="457200" indent="-319405" algn="l">
              <a:lnSpc>
                <a:spcPct val="90000"/>
              </a:lnSpc>
              <a:spcBef>
                <a:spcPts val="1000"/>
              </a:spcBef>
              <a:buClr>
                <a:srgbClr val="373A3C"/>
              </a:buClr>
              <a:buSzPct val="100000"/>
              <a:buFont typeface="Wingdings" panose="05000000000000000000" pitchFamily="2" charset="2"/>
              <a:buChar char="Ø"/>
            </a:pPr>
            <a:r>
              <a:rPr lang="en-GB" sz="1100" dirty="0">
                <a:solidFill>
                  <a:srgbClr val="373A3C"/>
                </a:solidFill>
                <a:latin typeface="Arial"/>
                <a:cs typeface="Arial"/>
                <a:sym typeface="Arial"/>
              </a:rPr>
              <a:t>Next is business resiliency</a:t>
            </a:r>
          </a:p>
          <a:p>
            <a:pPr marL="457200" indent="-319405" algn="l">
              <a:lnSpc>
                <a:spcPct val="90000"/>
              </a:lnSpc>
              <a:spcBef>
                <a:spcPts val="1000"/>
              </a:spcBef>
              <a:buClr>
                <a:srgbClr val="373A3C"/>
              </a:buClr>
              <a:buSzPct val="100000"/>
              <a:buFont typeface="Wingdings" panose="05000000000000000000" pitchFamily="2" charset="2"/>
              <a:buChar char="Ø"/>
            </a:pPr>
            <a:r>
              <a:rPr lang="en-GB" sz="1100" dirty="0">
                <a:solidFill>
                  <a:srgbClr val="373A3C"/>
                </a:solidFill>
                <a:latin typeface="Arial"/>
                <a:cs typeface="Arial"/>
                <a:sym typeface="Arial"/>
              </a:rPr>
              <a:t>McKinsey &amp; Company (2022), </a:t>
            </a:r>
            <a:r>
              <a:rPr lang="en-GB" sz="1100" dirty="0" err="1">
                <a:solidFill>
                  <a:srgbClr val="373A3C"/>
                </a:solidFill>
                <a:latin typeface="Arial"/>
                <a:cs typeface="Arial"/>
                <a:sym typeface="Arial"/>
              </a:rPr>
              <a:t>Pardeshi</a:t>
            </a:r>
            <a:r>
              <a:rPr lang="en-GB" sz="1100" dirty="0">
                <a:solidFill>
                  <a:srgbClr val="373A3C"/>
                </a:solidFill>
                <a:latin typeface="Arial"/>
                <a:cs typeface="Arial"/>
                <a:sym typeface="Arial"/>
              </a:rPr>
              <a:t> (2014), AWS (2022), and Azure (2022.b) discussed the importance of data and service redundancy that can be easily opted in the service provided by the cloud service providers which can help in mitigation of disaster scenarios such as ransomware, accidental deletion of data, and hardware crash. Thus reducing the risk of loosing data.</a:t>
            </a:r>
          </a:p>
          <a:p>
            <a:endParaRPr lang="en-US" dirty="0"/>
          </a:p>
        </p:txBody>
      </p:sp>
    </p:spTree>
    <p:extLst>
      <p:ext uri="{BB962C8B-B14F-4D97-AF65-F5344CB8AC3E}">
        <p14:creationId xmlns:p14="http://schemas.microsoft.com/office/powerpoint/2010/main" val="40419144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indent="-319405" algn="l">
              <a:lnSpc>
                <a:spcPct val="90000"/>
              </a:lnSpc>
              <a:spcBef>
                <a:spcPts val="1000"/>
              </a:spcBef>
              <a:buClr>
                <a:srgbClr val="373A3C"/>
              </a:buClr>
              <a:buSzPct val="100000"/>
              <a:buFont typeface="Wingdings" panose="05000000000000000000" pitchFamily="2" charset="2"/>
              <a:buChar char="Ø"/>
            </a:pPr>
            <a:r>
              <a:rPr lang="en-GB" sz="1200" dirty="0">
                <a:solidFill>
                  <a:srgbClr val="373A3C"/>
                </a:solidFill>
                <a:latin typeface="Arial"/>
                <a:ea typeface="Arial"/>
                <a:cs typeface="Arial"/>
                <a:sym typeface="Arial"/>
              </a:rPr>
              <a:t>Cloud service providers deliver inbuild cost analysis while limiting resource utilization and resource consumption analysis alongside the industry best practices. (Winter, 2017). Since the dashboards provided by the cloud providers have all the necessary details required by the admin team to configure and allocate resources accordingly.</a:t>
            </a:r>
          </a:p>
          <a:p>
            <a:pPr marL="457200" indent="-319405" algn="l">
              <a:lnSpc>
                <a:spcPct val="90000"/>
              </a:lnSpc>
              <a:spcBef>
                <a:spcPts val="1000"/>
              </a:spcBef>
              <a:buClr>
                <a:srgbClr val="373A3C"/>
              </a:buClr>
              <a:buSzPct val="100000"/>
              <a:buFont typeface="Wingdings" panose="05000000000000000000" pitchFamily="2" charset="2"/>
              <a:buChar char="Ø"/>
            </a:pPr>
            <a:r>
              <a:rPr lang="en-GB" sz="1200" dirty="0">
                <a:solidFill>
                  <a:srgbClr val="373A3C"/>
                </a:solidFill>
                <a:latin typeface="Arial"/>
                <a:ea typeface="Arial"/>
                <a:cs typeface="Arial"/>
                <a:sym typeface="Arial"/>
              </a:rPr>
              <a:t>Moving to next point</a:t>
            </a:r>
          </a:p>
          <a:p>
            <a:pPr marL="457200" indent="-319405" algn="l">
              <a:lnSpc>
                <a:spcPct val="90000"/>
              </a:lnSpc>
              <a:spcBef>
                <a:spcPts val="1000"/>
              </a:spcBef>
              <a:buClr>
                <a:srgbClr val="373A3C"/>
              </a:buClr>
              <a:buSzPct val="100000"/>
              <a:buFont typeface="Wingdings" panose="05000000000000000000" pitchFamily="2" charset="2"/>
              <a:buChar char="Ø"/>
            </a:pPr>
            <a:r>
              <a:rPr lang="en-US" sz="1200" dirty="0" err="1">
                <a:solidFill>
                  <a:srgbClr val="373A3C"/>
                </a:solidFill>
                <a:latin typeface="Arial"/>
                <a:cs typeface="Arial"/>
              </a:rPr>
              <a:t>Pardeshi</a:t>
            </a:r>
            <a:r>
              <a:rPr lang="en-US" sz="1200" dirty="0">
                <a:solidFill>
                  <a:srgbClr val="373A3C"/>
                </a:solidFill>
                <a:latin typeface="Arial"/>
                <a:cs typeface="Arial"/>
              </a:rPr>
              <a:t> (2014)  and Azure (2022.c) states most of the cloud systems comes with inbuilt security which can be leveraged by the institutes to reduce their operational cost.</a:t>
            </a:r>
          </a:p>
          <a:p>
            <a:pPr marL="800100" lvl="1" indent="-319405" algn="l">
              <a:lnSpc>
                <a:spcPct val="90000"/>
              </a:lnSpc>
              <a:spcBef>
                <a:spcPts val="1000"/>
              </a:spcBef>
              <a:buClr>
                <a:srgbClr val="373A3C"/>
              </a:buClr>
              <a:buSzPct val="100000"/>
              <a:buFont typeface="Wingdings" panose="05000000000000000000" pitchFamily="2" charset="2"/>
              <a:buChar char="Ø"/>
            </a:pPr>
            <a:r>
              <a:rPr lang="en-US" sz="900" dirty="0">
                <a:solidFill>
                  <a:srgbClr val="373A3C"/>
                </a:solidFill>
                <a:latin typeface="Arial"/>
                <a:cs typeface="Arial"/>
                <a:sym typeface="Arial"/>
              </a:rPr>
              <a:t>Security such as Key vault.,</a:t>
            </a:r>
          </a:p>
          <a:p>
            <a:pPr marL="800100" lvl="1" indent="-319405" algn="l">
              <a:lnSpc>
                <a:spcPct val="90000"/>
              </a:lnSpc>
              <a:spcBef>
                <a:spcPts val="1000"/>
              </a:spcBef>
              <a:buClr>
                <a:srgbClr val="373A3C"/>
              </a:buClr>
              <a:buSzPct val="100000"/>
              <a:buFont typeface="Wingdings" panose="05000000000000000000" pitchFamily="2" charset="2"/>
              <a:buChar char="Ø"/>
            </a:pPr>
            <a:r>
              <a:rPr lang="en-US" sz="900" dirty="0">
                <a:solidFill>
                  <a:srgbClr val="373A3C"/>
                </a:solidFill>
                <a:latin typeface="Arial"/>
                <a:cs typeface="Arial"/>
                <a:sym typeface="Arial"/>
              </a:rPr>
              <a:t>Build in Firewall.,</a:t>
            </a:r>
          </a:p>
          <a:p>
            <a:pPr marL="800100" lvl="1" indent="-319405" algn="l">
              <a:lnSpc>
                <a:spcPct val="90000"/>
              </a:lnSpc>
              <a:spcBef>
                <a:spcPts val="1000"/>
              </a:spcBef>
              <a:buClr>
                <a:srgbClr val="373A3C"/>
              </a:buClr>
              <a:buSzPct val="100000"/>
              <a:buFont typeface="Wingdings" panose="05000000000000000000" pitchFamily="2" charset="2"/>
              <a:buChar char="Ø"/>
            </a:pPr>
            <a:r>
              <a:rPr lang="en-US" sz="900" dirty="0">
                <a:solidFill>
                  <a:srgbClr val="373A3C"/>
                </a:solidFill>
                <a:latin typeface="Arial"/>
                <a:cs typeface="Arial"/>
                <a:sym typeface="Arial"/>
              </a:rPr>
              <a:t>Distributed Denial of service Protection.,</a:t>
            </a:r>
          </a:p>
          <a:p>
            <a:pPr marL="800100" lvl="1" indent="-319405" algn="l">
              <a:lnSpc>
                <a:spcPct val="90000"/>
              </a:lnSpc>
              <a:spcBef>
                <a:spcPts val="1000"/>
              </a:spcBef>
              <a:buClr>
                <a:srgbClr val="373A3C"/>
              </a:buClr>
              <a:buSzPct val="100000"/>
              <a:buFont typeface="Wingdings" panose="05000000000000000000" pitchFamily="2" charset="2"/>
              <a:buChar char="Ø"/>
            </a:pPr>
            <a:r>
              <a:rPr lang="en-US" sz="900" dirty="0">
                <a:solidFill>
                  <a:srgbClr val="373A3C"/>
                </a:solidFill>
                <a:latin typeface="Arial"/>
                <a:cs typeface="Arial"/>
                <a:sym typeface="Arial"/>
              </a:rPr>
              <a:t>Now Lets discuss each in details.,</a:t>
            </a:r>
          </a:p>
          <a:p>
            <a:pPr marL="800100" lvl="1" indent="-319405" algn="l">
              <a:lnSpc>
                <a:spcPct val="90000"/>
              </a:lnSpc>
              <a:spcBef>
                <a:spcPts val="1000"/>
              </a:spcBef>
              <a:buClr>
                <a:srgbClr val="373A3C"/>
              </a:buClr>
              <a:buSzPct val="100000"/>
              <a:buFont typeface="Wingdings" panose="05000000000000000000" pitchFamily="2" charset="2"/>
              <a:buChar char="Ø"/>
            </a:pPr>
            <a:r>
              <a:rPr lang="en-US" sz="900" dirty="0">
                <a:solidFill>
                  <a:srgbClr val="373A3C"/>
                </a:solidFill>
                <a:latin typeface="Arial"/>
                <a:cs typeface="Arial"/>
                <a:sym typeface="Arial"/>
              </a:rPr>
              <a:t>The key vault provides storage of secure password which can be retrieved whenever required</a:t>
            </a:r>
          </a:p>
          <a:p>
            <a:pPr marL="800100" lvl="1" indent="-319405" algn="l">
              <a:lnSpc>
                <a:spcPct val="90000"/>
              </a:lnSpc>
              <a:spcBef>
                <a:spcPts val="1000"/>
              </a:spcBef>
              <a:buClr>
                <a:srgbClr val="373A3C"/>
              </a:buClr>
              <a:buSzPct val="100000"/>
              <a:buFont typeface="Wingdings" panose="05000000000000000000" pitchFamily="2" charset="2"/>
              <a:buChar char="Ø"/>
            </a:pPr>
            <a:r>
              <a:rPr lang="en-US" sz="900" dirty="0">
                <a:solidFill>
                  <a:srgbClr val="373A3C"/>
                </a:solidFill>
                <a:latin typeface="Arial"/>
                <a:cs typeface="Arial"/>
                <a:sym typeface="Arial"/>
              </a:rPr>
              <a:t>Distributed Denial of service  Protection can stop the attack at the network level while the built in customizable firewall provides internal and external protection at the application level.</a:t>
            </a:r>
          </a:p>
          <a:p>
            <a:pPr marL="800100" lvl="1" indent="-319405" algn="l">
              <a:lnSpc>
                <a:spcPct val="90000"/>
              </a:lnSpc>
              <a:spcBef>
                <a:spcPts val="1000"/>
              </a:spcBef>
              <a:buClr>
                <a:srgbClr val="373A3C"/>
              </a:buClr>
              <a:buSzPct val="100000"/>
              <a:buFont typeface="Wingdings" panose="05000000000000000000" pitchFamily="2" charset="2"/>
              <a:buChar char="Ø"/>
            </a:pPr>
            <a:r>
              <a:rPr lang="en-US" sz="900" dirty="0">
                <a:solidFill>
                  <a:srgbClr val="373A3C"/>
                </a:solidFill>
                <a:latin typeface="Arial"/>
                <a:cs typeface="Arial"/>
                <a:sym typeface="Arial"/>
              </a:rPr>
              <a:t>Also, the cloud providers provides SIEM i.e. log analysis services and creates and helps in mitigating alerts using AIML.</a:t>
            </a:r>
          </a:p>
          <a:p>
            <a:pPr marL="800100" lvl="1" indent="-319405" algn="l">
              <a:lnSpc>
                <a:spcPct val="90000"/>
              </a:lnSpc>
              <a:spcBef>
                <a:spcPts val="1000"/>
              </a:spcBef>
              <a:buClr>
                <a:srgbClr val="373A3C"/>
              </a:buClr>
              <a:buSzPct val="100000"/>
              <a:buFont typeface="Wingdings" panose="05000000000000000000" pitchFamily="2" charset="2"/>
              <a:buChar char="Ø"/>
            </a:pPr>
            <a:endParaRPr lang="en-US" sz="900" dirty="0">
              <a:solidFill>
                <a:srgbClr val="373A3C"/>
              </a:solidFill>
              <a:latin typeface="Arial"/>
              <a:cs typeface="Arial"/>
              <a:sym typeface="Arial"/>
            </a:endParaRPr>
          </a:p>
          <a:p>
            <a:pPr marL="800100" lvl="1" indent="-319405" algn="l">
              <a:lnSpc>
                <a:spcPct val="90000"/>
              </a:lnSpc>
              <a:spcBef>
                <a:spcPts val="1000"/>
              </a:spcBef>
              <a:buClr>
                <a:srgbClr val="373A3C"/>
              </a:buClr>
              <a:buSzPct val="100000"/>
              <a:buFont typeface="Wingdings" panose="05000000000000000000" pitchFamily="2" charset="2"/>
              <a:buChar char="Ø"/>
            </a:pPr>
            <a:r>
              <a:rPr lang="en-US" sz="900" dirty="0">
                <a:solidFill>
                  <a:srgbClr val="373A3C"/>
                </a:solidFill>
                <a:latin typeface="Arial"/>
                <a:cs typeface="Arial"/>
                <a:sym typeface="Arial"/>
              </a:rPr>
              <a:t>Now we need to identify the disadvantages, for example if there is a community cloud service which are used by multiple higher education has similar security configuration becomes vulnerable since the malicious users needs only to break thru one of the security system which will provide free access to rest of all the other educational institute.</a:t>
            </a:r>
          </a:p>
          <a:p>
            <a:pPr marL="800100" lvl="1" indent="-319405" algn="l">
              <a:lnSpc>
                <a:spcPct val="90000"/>
              </a:lnSpc>
              <a:spcBef>
                <a:spcPts val="1000"/>
              </a:spcBef>
              <a:buClr>
                <a:srgbClr val="373A3C"/>
              </a:buClr>
              <a:buSzPct val="100000"/>
              <a:buFont typeface="Wingdings" panose="05000000000000000000" pitchFamily="2" charset="2"/>
              <a:buChar char="Ø"/>
            </a:pPr>
            <a:r>
              <a:rPr lang="en-US" sz="900" dirty="0">
                <a:solidFill>
                  <a:srgbClr val="373A3C"/>
                </a:solidFill>
                <a:latin typeface="Arial"/>
                <a:cs typeface="Arial"/>
                <a:sym typeface="Arial"/>
              </a:rPr>
              <a:t>The other disadvantage of cloud can be stated as the shared resources, where multiple customers use the same server for services, single deadlock in the system resource may create issues for multiple users or institutes.</a:t>
            </a:r>
          </a:p>
          <a:p>
            <a:pPr marL="800100" lvl="1" indent="-319405" algn="l">
              <a:lnSpc>
                <a:spcPct val="90000"/>
              </a:lnSpc>
              <a:spcBef>
                <a:spcPts val="1000"/>
              </a:spcBef>
              <a:buClr>
                <a:srgbClr val="373A3C"/>
              </a:buClr>
              <a:buSzPct val="100000"/>
              <a:buFont typeface="Wingdings" panose="05000000000000000000" pitchFamily="2" charset="2"/>
              <a:buChar char="Ø"/>
            </a:pPr>
            <a:r>
              <a:rPr lang="en-US" sz="900" dirty="0">
                <a:solidFill>
                  <a:srgbClr val="373A3C"/>
                </a:solidFill>
                <a:latin typeface="Arial"/>
                <a:cs typeface="Arial"/>
                <a:sym typeface="Arial"/>
              </a:rPr>
              <a:t>Similarly if there is a security flaw in the patch update, this will affect multiple customers who are using shared resources since all share the similar architecture.</a:t>
            </a:r>
          </a:p>
          <a:p>
            <a:pPr marL="800100" lvl="1" indent="-319405" algn="l">
              <a:lnSpc>
                <a:spcPct val="90000"/>
              </a:lnSpc>
              <a:spcBef>
                <a:spcPts val="1000"/>
              </a:spcBef>
              <a:buClr>
                <a:srgbClr val="373A3C"/>
              </a:buClr>
              <a:buSzPct val="100000"/>
              <a:buFont typeface="Wingdings" panose="05000000000000000000" pitchFamily="2" charset="2"/>
              <a:buChar char="Ø"/>
            </a:pPr>
            <a:r>
              <a:rPr lang="en-US" sz="900" dirty="0">
                <a:solidFill>
                  <a:srgbClr val="373A3C"/>
                </a:solidFill>
                <a:latin typeface="Arial"/>
                <a:cs typeface="Arial"/>
                <a:sym typeface="Arial"/>
              </a:rPr>
              <a:t>The most important of all, when higher educational institutes use cloud service for data storage, the Personal Identification Information such as student records, applicant records, </a:t>
            </a:r>
            <a:r>
              <a:rPr lang="en-US" sz="900" dirty="0" err="1">
                <a:solidFill>
                  <a:srgbClr val="373A3C"/>
                </a:solidFill>
                <a:latin typeface="Arial"/>
                <a:cs typeface="Arial"/>
                <a:sym typeface="Arial"/>
              </a:rPr>
              <a:t>etc</a:t>
            </a:r>
            <a:r>
              <a:rPr lang="en-US" sz="900" dirty="0">
                <a:solidFill>
                  <a:srgbClr val="373A3C"/>
                </a:solidFill>
                <a:latin typeface="Arial"/>
                <a:cs typeface="Arial"/>
                <a:sym typeface="Arial"/>
              </a:rPr>
              <a:t> i.e. the PII data will start residing in the cloud server (both in active and passive servers) , where data lifecycle management is not controlled by the educational institute</a:t>
            </a:r>
          </a:p>
          <a:p>
            <a:pPr marL="800100" lvl="1" indent="-319405" algn="l">
              <a:lnSpc>
                <a:spcPct val="90000"/>
              </a:lnSpc>
              <a:spcBef>
                <a:spcPts val="1000"/>
              </a:spcBef>
              <a:buClr>
                <a:srgbClr val="373A3C"/>
              </a:buClr>
              <a:buSzPct val="100000"/>
              <a:buFont typeface="Wingdings" panose="05000000000000000000" pitchFamily="2" charset="2"/>
              <a:buChar char="Ø"/>
            </a:pPr>
            <a:endParaRPr lang="en-US" sz="900" dirty="0">
              <a:solidFill>
                <a:srgbClr val="373A3C"/>
              </a:solidFill>
              <a:latin typeface="Arial"/>
              <a:cs typeface="Arial"/>
              <a:sym typeface="Arial"/>
            </a:endParaRPr>
          </a:p>
          <a:p>
            <a:pPr marL="800100" lvl="1" indent="-319405" algn="l">
              <a:lnSpc>
                <a:spcPct val="90000"/>
              </a:lnSpc>
              <a:spcBef>
                <a:spcPts val="1000"/>
              </a:spcBef>
              <a:buClr>
                <a:srgbClr val="373A3C"/>
              </a:buClr>
              <a:buSzPct val="100000"/>
              <a:buFont typeface="Wingdings" panose="05000000000000000000" pitchFamily="2" charset="2"/>
              <a:buChar char="Ø"/>
            </a:pPr>
            <a:r>
              <a:rPr lang="en-US" sz="900" dirty="0">
                <a:solidFill>
                  <a:srgbClr val="373A3C"/>
                </a:solidFill>
                <a:latin typeface="Arial"/>
                <a:cs typeface="Arial"/>
                <a:sym typeface="Arial"/>
              </a:rPr>
              <a:t>Now Moving to the next slide</a:t>
            </a:r>
            <a:endParaRPr lang="en-GB" sz="900" dirty="0">
              <a:solidFill>
                <a:srgbClr val="373A3C"/>
              </a:solidFill>
              <a:latin typeface="Arial"/>
              <a:cs typeface="Arial"/>
              <a:sym typeface="Arial"/>
            </a:endParaRPr>
          </a:p>
          <a:p>
            <a:endParaRPr lang="en-US" dirty="0"/>
          </a:p>
        </p:txBody>
      </p:sp>
    </p:spTree>
    <p:extLst>
      <p:ext uri="{BB962C8B-B14F-4D97-AF65-F5344CB8AC3E}">
        <p14:creationId xmlns:p14="http://schemas.microsoft.com/office/powerpoint/2010/main" val="23471784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current slide will emphasis on the significance of the research</a:t>
            </a:r>
          </a:p>
          <a:p>
            <a:endParaRPr lang="en-US" dirty="0"/>
          </a:p>
          <a:p>
            <a:r>
              <a:rPr lang="en-US" dirty="0"/>
              <a:t>The research will determine if cloud computing can become an integral part of higher education, which might help multiple students around the globe to attain university at subsidized price. We will also try to determine if cloud can help higher education institutes to reduce both capital and operational expense by using the cloud solutions and services.</a:t>
            </a:r>
          </a:p>
          <a:p>
            <a:endParaRPr lang="en-US" dirty="0"/>
          </a:p>
          <a:p>
            <a:r>
              <a:rPr lang="en-US" dirty="0"/>
              <a:t>One of the major focus of the study will try to determine if effective security operations can be attained at an optimal price, if cloud security can help increasing the efficacy of overall infosec posture of the higher education institutes.</a:t>
            </a:r>
          </a:p>
          <a:p>
            <a:endParaRPr lang="en-US" dirty="0"/>
          </a:p>
          <a:p>
            <a:r>
              <a:rPr lang="en-US" dirty="0"/>
              <a:t>The research will also determine if cloud systems can help institutes to achieve compliance such as GDPR, NIST, ISO 27001, etc. and if they can provide better business resiliency.</a:t>
            </a:r>
          </a:p>
          <a:p>
            <a:endParaRPr lang="en-US" dirty="0"/>
          </a:p>
          <a:p>
            <a:r>
              <a:rPr lang="en-US" dirty="0"/>
              <a:t>Moving into the next slide</a:t>
            </a:r>
          </a:p>
        </p:txBody>
      </p:sp>
    </p:spTree>
    <p:extLst>
      <p:ext uri="{BB962C8B-B14F-4D97-AF65-F5344CB8AC3E}">
        <p14:creationId xmlns:p14="http://schemas.microsoft.com/office/powerpoint/2010/main" val="32264235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the current slide we will discuss the research methodology to be adapted for completion of the research.</a:t>
            </a:r>
          </a:p>
          <a:p>
            <a:r>
              <a:rPr lang="en-US" dirty="0"/>
              <a:t>The research will run into 4 phases, the timeline has been discussed in details in later slide.</a:t>
            </a:r>
          </a:p>
          <a:p>
            <a:r>
              <a:rPr lang="en-US" dirty="0"/>
              <a:t>The first phase is identification of resources and previous research outcome, </a:t>
            </a:r>
          </a:p>
          <a:p>
            <a:r>
              <a:rPr lang="en-US" dirty="0"/>
              <a:t>here we will try to identify the</a:t>
            </a:r>
          </a:p>
          <a:p>
            <a:pPr lvl="0"/>
            <a:r>
              <a:rPr lang="en-US" sz="1100" b="0" i="0" u="none" dirty="0"/>
              <a:t>Team members and recruit them.</a:t>
            </a:r>
            <a:endParaRPr lang="en-US" sz="1100" dirty="0"/>
          </a:p>
          <a:p>
            <a:pPr lvl="0"/>
            <a:r>
              <a:rPr lang="en-US" sz="1100" b="0" i="0" u="none" dirty="0"/>
              <a:t>Next is to identify the recent research papers related to cloud adaptation.</a:t>
            </a:r>
            <a:endParaRPr lang="en-US" sz="1100" dirty="0"/>
          </a:p>
          <a:p>
            <a:pPr lvl="0"/>
            <a:r>
              <a:rPr lang="en-US" sz="1100" b="0" i="0" u="none" dirty="0"/>
              <a:t>Identify the major cloud providers and their offerings.</a:t>
            </a:r>
            <a:endParaRPr lang="en-US" sz="1100" dirty="0"/>
          </a:p>
          <a:p>
            <a:pPr lvl="0"/>
            <a:r>
              <a:rPr lang="en-US" sz="1100" b="0" i="0" u="none" dirty="0"/>
              <a:t>Identify requirements of higher institution such as server, storage, services, etc.</a:t>
            </a:r>
            <a:endParaRPr lang="en-US" sz="1100" dirty="0"/>
          </a:p>
          <a:p>
            <a:pPr lvl="0"/>
            <a:r>
              <a:rPr lang="en-US" sz="1100" b="0" i="0" u="none" dirty="0"/>
              <a:t>Identify Institutes who are currently using cloud or previously used cloud or planning to use cloud solution in order to interview them</a:t>
            </a:r>
            <a:endParaRPr lang="en-US" sz="1100" dirty="0"/>
          </a:p>
          <a:p>
            <a:pPr lvl="0"/>
            <a:r>
              <a:rPr lang="en-US" sz="1100" b="0" i="0" u="none" dirty="0"/>
              <a:t>Defining scope of work and research</a:t>
            </a:r>
          </a:p>
          <a:p>
            <a:pPr lvl="0"/>
            <a:endParaRPr lang="en-US" sz="1100" b="0" i="0" u="none" dirty="0"/>
          </a:p>
          <a:p>
            <a:pPr lvl="0"/>
            <a:r>
              <a:rPr lang="en-US" sz="1100" b="0" i="0" u="none" dirty="0"/>
              <a:t>Second phase of the project is to set up interview and gather information from institutes shortlisted in the phase 1.</a:t>
            </a:r>
          </a:p>
          <a:p>
            <a:pPr lvl="0"/>
            <a:r>
              <a:rPr lang="en-US" sz="1100" b="0" i="0" u="none" dirty="0"/>
              <a:t>Here each institutes will receive a questionnaire where they will require to provide answers related </a:t>
            </a:r>
          </a:p>
          <a:p>
            <a:pPr lvl="0"/>
            <a:r>
              <a:rPr lang="en-US" sz="1100" b="0" i="0" u="none" dirty="0"/>
              <a:t>to </a:t>
            </a:r>
          </a:p>
          <a:p>
            <a:pPr lvl="0"/>
            <a:r>
              <a:rPr lang="en-US" sz="1100" b="0" i="0" u="none" dirty="0"/>
              <a:t>1.Actual change in expense or expected change in expense post implementing cloud. </a:t>
            </a:r>
          </a:p>
          <a:p>
            <a:pPr lvl="0"/>
            <a:r>
              <a:rPr lang="en-US" sz="1100" b="0" i="0" u="none" dirty="0"/>
              <a:t>2. The change in number of students, if it has increased or decreased. </a:t>
            </a:r>
          </a:p>
          <a:p>
            <a:pPr lvl="0"/>
            <a:r>
              <a:rPr lang="en-US" sz="1100" b="0" i="0" u="none" dirty="0"/>
              <a:t>3If maintaining the compliance has been easier with cloud or traditional IT. </a:t>
            </a:r>
          </a:p>
          <a:p>
            <a:pPr lvl="0"/>
            <a:r>
              <a:rPr lang="en-US" sz="1100" b="0" i="0" u="none" dirty="0"/>
              <a:t>4how the security posture has been affected by cloud implementation. </a:t>
            </a:r>
          </a:p>
          <a:p>
            <a:pPr lvl="0"/>
            <a:r>
              <a:rPr lang="en-US" sz="1100" b="0" i="0" u="none" dirty="0"/>
              <a:t>Finally If the new service offering had helped in improving the opportunity for the students in getting job placement.</a:t>
            </a:r>
          </a:p>
          <a:p>
            <a:pPr lvl="0"/>
            <a:endParaRPr lang="en-US" sz="1100" b="0" i="0" u="none"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b="0" i="0" u="none" dirty="0"/>
              <a:t>Third phase of the project will help in data analysis, where data received from interview and cloud solutions offerings by service provider will be consolidated to provide In-depth cost-based analysis for cloud solutions and corresponding in-house system</a:t>
            </a:r>
            <a:endParaRPr lang="en-US" sz="1100"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US" sz="1100"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dirty="0"/>
              <a:t>In this phase we will also analyze the security and compliance implementation methodology for both inhouse and cloud-based systems in order to identify the difference.</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US" sz="1100"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dirty="0"/>
              <a:t>In the final phase of Research Drafting and Publishing, 3 drafts of final research publish will be created and reviewed.</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dirty="0"/>
              <a:t>Moving on to the next slide</a:t>
            </a:r>
          </a:p>
          <a:p>
            <a:endParaRPr lang="en-US" dirty="0"/>
          </a:p>
        </p:txBody>
      </p:sp>
    </p:spTree>
    <p:extLst>
      <p:ext uri="{BB962C8B-B14F-4D97-AF65-F5344CB8AC3E}">
        <p14:creationId xmlns:p14="http://schemas.microsoft.com/office/powerpoint/2010/main" val="6782674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current slide will discuss the risks identified for the research.</a:t>
            </a:r>
          </a:p>
          <a:p>
            <a:r>
              <a:rPr lang="en-US" dirty="0"/>
              <a:t>For example if there is delay in recruiting team members this will lead to change in timeline or may affect the overall project, so to mitigate the scenario, we are already identified potential candidates and are now in process of interview.</a:t>
            </a:r>
          </a:p>
          <a:p>
            <a:r>
              <a:rPr lang="en-US" dirty="0"/>
              <a:t>Second, if the literature selected are biased either positive or negative this may provide incorrect result thus all the literatures selected will be reviewed by all the team members.</a:t>
            </a:r>
          </a:p>
          <a:p>
            <a:r>
              <a:rPr lang="en-US" dirty="0"/>
              <a:t>Next Incorrect data analysis, this can lead to failure of the project, since the project will require adequate data to support cost based analysis, so maker-check process will be implemented, where one person will work on the data and the other personnel will check the calculation and sources used. This will help in reducing human error.</a:t>
            </a:r>
          </a:p>
          <a:p>
            <a:r>
              <a:rPr lang="en-US" dirty="0"/>
              <a:t>Finally, one of the main item for this whole project is to interview institutes who are using cloud or had used cloud in past and try to understand the pitfalls and the advantages. If we don’t get adequate sample data this can lead in failure to the project. So we have already identified institutes and working on appropriate questionnaire to be shared with them.</a:t>
            </a:r>
          </a:p>
          <a:p>
            <a:r>
              <a:rPr lang="en-US" dirty="0"/>
              <a:t>Moving into the next slide</a:t>
            </a:r>
          </a:p>
        </p:txBody>
      </p:sp>
    </p:spTree>
    <p:extLst>
      <p:ext uri="{BB962C8B-B14F-4D97-AF65-F5344CB8AC3E}">
        <p14:creationId xmlns:p14="http://schemas.microsoft.com/office/powerpoint/2010/main" val="30454464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current slide shows different type of cloud and in-house system implementation, such as traditional IT, IaaS, PaaS and SaaS (</a:t>
            </a:r>
            <a:r>
              <a:rPr lang="en-US" dirty="0" err="1"/>
              <a:t>Paradeshi</a:t>
            </a:r>
            <a:r>
              <a:rPr lang="en-US" dirty="0"/>
              <a:t>, 2014), during the research life-time, all the above models will be studied to identify the optimized solution and outcome. </a:t>
            </a:r>
          </a:p>
          <a:p>
            <a:r>
              <a:rPr lang="en-US" dirty="0"/>
              <a:t>The research will provide cost-based and security-based analysis for all the above-mentioned service modules to get in-depth analysis to identify the best solution.</a:t>
            </a:r>
          </a:p>
          <a:p>
            <a:r>
              <a:rPr lang="en-US" dirty="0"/>
              <a:t>Moving into the next slide</a:t>
            </a:r>
          </a:p>
        </p:txBody>
      </p:sp>
    </p:spTree>
    <p:extLst>
      <p:ext uri="{BB962C8B-B14F-4D97-AF65-F5344CB8AC3E}">
        <p14:creationId xmlns:p14="http://schemas.microsoft.com/office/powerpoint/2010/main" val="3903336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43732-76F7-8BFE-D744-17EBFB085FDA}"/>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AE"/>
          </a:p>
        </p:txBody>
      </p:sp>
      <p:sp>
        <p:nvSpPr>
          <p:cNvPr id="3" name="Subtitle 2">
            <a:extLst>
              <a:ext uri="{FF2B5EF4-FFF2-40B4-BE49-F238E27FC236}">
                <a16:creationId xmlns:a16="http://schemas.microsoft.com/office/drawing/2014/main" id="{A5DC7A7E-5063-4064-8EA7-0A2F50CBE90D}"/>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AE"/>
          </a:p>
        </p:txBody>
      </p:sp>
      <p:sp>
        <p:nvSpPr>
          <p:cNvPr id="4" name="Date Placeholder 3">
            <a:extLst>
              <a:ext uri="{FF2B5EF4-FFF2-40B4-BE49-F238E27FC236}">
                <a16:creationId xmlns:a16="http://schemas.microsoft.com/office/drawing/2014/main" id="{52E8C20D-2A7D-489A-C7FB-679160C844F2}"/>
              </a:ext>
            </a:extLst>
          </p:cNvPr>
          <p:cNvSpPr>
            <a:spLocks noGrp="1"/>
          </p:cNvSpPr>
          <p:nvPr>
            <p:ph type="dt" sz="half" idx="10"/>
          </p:nvPr>
        </p:nvSpPr>
        <p:spPr/>
        <p:txBody>
          <a:bodyPr/>
          <a:lstStyle/>
          <a:p>
            <a:fld id="{A53A7880-F25D-914A-8703-484AA94BAB36}" type="datetimeFigureOut">
              <a:rPr lang="en-AE" smtClean="0"/>
              <a:t>5/16/22</a:t>
            </a:fld>
            <a:endParaRPr lang="en-AE"/>
          </a:p>
        </p:txBody>
      </p:sp>
      <p:sp>
        <p:nvSpPr>
          <p:cNvPr id="5" name="Footer Placeholder 4">
            <a:extLst>
              <a:ext uri="{FF2B5EF4-FFF2-40B4-BE49-F238E27FC236}">
                <a16:creationId xmlns:a16="http://schemas.microsoft.com/office/drawing/2014/main" id="{BB3F40E1-1C6C-2805-DE26-8DD694433E3C}"/>
              </a:ext>
            </a:extLst>
          </p:cNvPr>
          <p:cNvSpPr>
            <a:spLocks noGrp="1"/>
          </p:cNvSpPr>
          <p:nvPr>
            <p:ph type="ftr" sz="quarter" idx="11"/>
          </p:nvPr>
        </p:nvSpPr>
        <p:spPr/>
        <p:txBody>
          <a:bodyPr/>
          <a:lstStyle/>
          <a:p>
            <a:endParaRPr lang="en-AE"/>
          </a:p>
        </p:txBody>
      </p:sp>
      <p:sp>
        <p:nvSpPr>
          <p:cNvPr id="6" name="Slide Number Placeholder 5">
            <a:extLst>
              <a:ext uri="{FF2B5EF4-FFF2-40B4-BE49-F238E27FC236}">
                <a16:creationId xmlns:a16="http://schemas.microsoft.com/office/drawing/2014/main" id="{7AA2D484-233A-5EAA-AF38-43DFB41749B5}"/>
              </a:ext>
            </a:extLst>
          </p:cNvPr>
          <p:cNvSpPr>
            <a:spLocks noGrp="1"/>
          </p:cNvSpPr>
          <p:nvPr>
            <p:ph type="sldNum" sz="quarter" idx="12"/>
          </p:nvPr>
        </p:nvSpPr>
        <p:spPr/>
        <p:txBody>
          <a:bodyPr/>
          <a:lstStyle/>
          <a:p>
            <a:fld id="{771A968E-58D3-9E48-B6A9-D36744025DFC}" type="slidenum">
              <a:rPr lang="en-AE" smtClean="0"/>
              <a:t>‹#›</a:t>
            </a:fld>
            <a:endParaRPr lang="en-AE"/>
          </a:p>
        </p:txBody>
      </p:sp>
    </p:spTree>
    <p:extLst>
      <p:ext uri="{BB962C8B-B14F-4D97-AF65-F5344CB8AC3E}">
        <p14:creationId xmlns:p14="http://schemas.microsoft.com/office/powerpoint/2010/main" val="33579301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60"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1.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4.emf"/><Relationship Id="rId5" Type="http://schemas.openxmlformats.org/officeDocument/2006/relationships/package" Target="../embeddings/Microsoft_Excel_Worksheet1.xlsx"/><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microsoft.com/office/2007/relationships/media" Target="../media/media5.m4a"/><Relationship Id="rId7" Type="http://schemas.openxmlformats.org/officeDocument/2006/relationships/image" Target="../media/image1.png"/><Relationship Id="rId2" Type="http://schemas.openxmlformats.org/officeDocument/2006/relationships/audio" Target="../media/media4.aiff"/><Relationship Id="rId1" Type="http://schemas.microsoft.com/office/2007/relationships/media" Target="../media/media4.aiff"/><Relationship Id="rId6" Type="http://schemas.openxmlformats.org/officeDocument/2006/relationships/notesSlide" Target="../notesSlides/notesSlide4.xml"/><Relationship Id="rId5" Type="http://schemas.openxmlformats.org/officeDocument/2006/relationships/slideLayout" Target="../slideLayouts/slideLayout10.xml"/><Relationship Id="rId4" Type="http://schemas.openxmlformats.org/officeDocument/2006/relationships/audio" Target="../media/media5.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10.xml"/><Relationship Id="rId7" Type="http://schemas.openxmlformats.org/officeDocument/2006/relationships/diagramQuickStyle" Target="../diagrams/quickStyle1.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1.png"/><Relationship Id="rId4" Type="http://schemas.openxmlformats.org/officeDocument/2006/relationships/notesSlide" Target="../notesSlides/notesSlide7.xml"/><Relationship Id="rId9" Type="http://schemas.microsoft.com/office/2007/relationships/diagramDrawing" Target="../diagrams/drawing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1.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emf"/><Relationship Id="rId5" Type="http://schemas.openxmlformats.org/officeDocument/2006/relationships/package" Target="../embeddings/Microsoft_Excel_Worksheet.xlsx"/><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9ED68047-0F70-F564-F616-444DC9A6834A}"/>
              </a:ext>
            </a:extLst>
          </p:cNvPr>
          <p:cNvSpPr txBox="1">
            <a:spLocks/>
          </p:cNvSpPr>
          <p:nvPr/>
        </p:nvSpPr>
        <p:spPr>
          <a:xfrm>
            <a:off x="729450" y="1318649"/>
            <a:ext cx="7688700" cy="934693"/>
          </a:xfrm>
          <a:prstGeom prst="rect">
            <a:avLst/>
          </a:prstGeom>
          <a:noFill/>
          <a:ln>
            <a:noFill/>
          </a:ln>
        </p:spPr>
        <p:txBody>
          <a:bodyPr spcFirstLastPara="1" wrap="square" lIns="91425" tIns="91425" rIns="91425" bIns="91425" anchor="b"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Raleway"/>
              <a:buNone/>
              <a:defRPr sz="45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9pPr>
          </a:lstStyle>
          <a:p>
            <a:r>
              <a:rPr lang="en-US" sz="2000" dirty="0"/>
              <a:t>Cloud computing for building effective information systems in Higher Education- </a:t>
            </a:r>
            <a:r>
              <a:rPr lang="en-GB" sz="2000" dirty="0"/>
              <a:t>Research Proposal Outline</a:t>
            </a:r>
          </a:p>
          <a:p>
            <a:endParaRPr lang="en-AE" sz="2000" dirty="0"/>
          </a:p>
        </p:txBody>
      </p:sp>
      <p:sp>
        <p:nvSpPr>
          <p:cNvPr id="5" name="Google Shape;87;p13">
            <a:extLst>
              <a:ext uri="{FF2B5EF4-FFF2-40B4-BE49-F238E27FC236}">
                <a16:creationId xmlns:a16="http://schemas.microsoft.com/office/drawing/2014/main" id="{42CDB4C3-FEB2-DAD2-0827-03BD4F70C45A}"/>
              </a:ext>
            </a:extLst>
          </p:cNvPr>
          <p:cNvSpPr txBox="1">
            <a:spLocks/>
          </p:cNvSpPr>
          <p:nvPr/>
        </p:nvSpPr>
        <p:spPr>
          <a:xfrm>
            <a:off x="729627" y="2253342"/>
            <a:ext cx="7688100" cy="1460758"/>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pPr marL="0" indent="0">
              <a:buNone/>
            </a:pPr>
            <a:endParaRPr lang="en-US" dirty="0">
              <a:latin typeface="+mn-lt"/>
            </a:endParaRPr>
          </a:p>
          <a:p>
            <a:pPr marL="0" indent="0">
              <a:buNone/>
            </a:pPr>
            <a:endParaRPr lang="en-US" dirty="0">
              <a:latin typeface="+mn-lt"/>
            </a:endParaRPr>
          </a:p>
          <a:p>
            <a:pPr marL="0" indent="0">
              <a:buNone/>
            </a:pPr>
            <a:endParaRPr lang="en-US" dirty="0">
              <a:latin typeface="+mn-lt"/>
            </a:endParaRPr>
          </a:p>
          <a:p>
            <a:pPr marL="0" indent="0">
              <a:buNone/>
            </a:pPr>
            <a:endParaRPr lang="en-US" dirty="0">
              <a:latin typeface="+mn-lt"/>
            </a:endParaRPr>
          </a:p>
          <a:p>
            <a:pPr marL="0" indent="0" algn="ctr">
              <a:buNone/>
            </a:pPr>
            <a:r>
              <a:rPr lang="en-US" dirty="0">
                <a:latin typeface="+mn-lt"/>
              </a:rPr>
              <a:t>Presented by: Shoumik Chakraborty  (Student- M.Sc. Cyber-Security, RMPP Module)</a:t>
            </a:r>
          </a:p>
        </p:txBody>
      </p:sp>
      <p:pic>
        <p:nvPicPr>
          <p:cNvPr id="2" name="Audio Recording May 16, 2022 at 8:52:40 PM" descr="Audio Recording May 16, 2022 at 8:52:40 PM">
            <a:hlinkClick r:id="" action="ppaction://media"/>
            <a:extLst>
              <a:ext uri="{FF2B5EF4-FFF2-40B4-BE49-F238E27FC236}">
                <a16:creationId xmlns:a16="http://schemas.microsoft.com/office/drawing/2014/main" id="{0204EFC9-7322-0BAD-4D29-DBED6BCD393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extLst>
      <p:ext uri="{BB962C8B-B14F-4D97-AF65-F5344CB8AC3E}">
        <p14:creationId xmlns:p14="http://schemas.microsoft.com/office/powerpoint/2010/main" val="3538343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1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56;p23">
            <a:extLst>
              <a:ext uri="{FF2B5EF4-FFF2-40B4-BE49-F238E27FC236}">
                <a16:creationId xmlns:a16="http://schemas.microsoft.com/office/drawing/2014/main" id="{B8DFA9B5-A48E-58EB-BA3F-CADFBB764E91}"/>
              </a:ext>
            </a:extLst>
          </p:cNvPr>
          <p:cNvSpPr txBox="1">
            <a:spLocks/>
          </p:cNvSpPr>
          <p:nvPr/>
        </p:nvSpPr>
        <p:spPr>
          <a:xfrm>
            <a:off x="727650" y="581949"/>
            <a:ext cx="7808652" cy="811421"/>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Raleway"/>
              <a:buNone/>
              <a:defRPr sz="45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9pPr>
          </a:lstStyle>
          <a:p>
            <a:pPr algn="l"/>
            <a:r>
              <a:rPr lang="en-GB" sz="2000" dirty="0"/>
              <a:t>Artifacts to be submitted as a part of the research - </a:t>
            </a:r>
            <a:r>
              <a:rPr lang="en-US" sz="2000" dirty="0"/>
              <a:t>Service models for Cloud (Continued)</a:t>
            </a:r>
            <a:endParaRPr lang="en-GB" sz="2000" dirty="0"/>
          </a:p>
        </p:txBody>
      </p:sp>
      <p:sp>
        <p:nvSpPr>
          <p:cNvPr id="3" name="Google Shape;157;p23">
            <a:extLst>
              <a:ext uri="{FF2B5EF4-FFF2-40B4-BE49-F238E27FC236}">
                <a16:creationId xmlns:a16="http://schemas.microsoft.com/office/drawing/2014/main" id="{50AC4D92-3C38-C8ED-4615-559ED98D8AF6}"/>
              </a:ext>
            </a:extLst>
          </p:cNvPr>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10</a:t>
            </a:fld>
            <a:endParaRPr>
              <a:solidFill>
                <a:schemeClr val="accent1"/>
              </a:solidFill>
            </a:endParaRPr>
          </a:p>
        </p:txBody>
      </p:sp>
      <p:sp>
        <p:nvSpPr>
          <p:cNvPr id="5" name="Rectangle 4">
            <a:extLst>
              <a:ext uri="{FF2B5EF4-FFF2-40B4-BE49-F238E27FC236}">
                <a16:creationId xmlns:a16="http://schemas.microsoft.com/office/drawing/2014/main" id="{DC9CA033-025A-D861-C937-DE0ECB4F305E}"/>
              </a:ext>
            </a:extLst>
          </p:cNvPr>
          <p:cNvSpPr/>
          <p:nvPr/>
        </p:nvSpPr>
        <p:spPr>
          <a:xfrm>
            <a:off x="2155372" y="3992544"/>
            <a:ext cx="4572000" cy="307777"/>
          </a:xfrm>
          <a:prstGeom prst="rect">
            <a:avLst/>
          </a:prstGeom>
        </p:spPr>
        <p:txBody>
          <a:bodyPr>
            <a:spAutoFit/>
          </a:bodyPr>
          <a:lstStyle/>
          <a:p>
            <a:r>
              <a:rPr lang="en-US" dirty="0"/>
              <a:t>Table 1: Cost comparison for Azure (Azure, 2021)</a:t>
            </a:r>
          </a:p>
        </p:txBody>
      </p:sp>
      <p:graphicFrame>
        <p:nvGraphicFramePr>
          <p:cNvPr id="6" name="Table 5">
            <a:extLst>
              <a:ext uri="{FF2B5EF4-FFF2-40B4-BE49-F238E27FC236}">
                <a16:creationId xmlns:a16="http://schemas.microsoft.com/office/drawing/2014/main" id="{9B1F5220-2CA2-A549-1237-0C321B78ED92}"/>
              </a:ext>
            </a:extLst>
          </p:cNvPr>
          <p:cNvGraphicFramePr>
            <a:graphicFrameLocks noGrp="1"/>
          </p:cNvGraphicFramePr>
          <p:nvPr>
            <p:extLst>
              <p:ext uri="{D42A27DB-BD31-4B8C-83A1-F6EECF244321}">
                <p14:modId xmlns:p14="http://schemas.microsoft.com/office/powerpoint/2010/main" val="1430529945"/>
              </p:ext>
            </p:extLst>
          </p:nvPr>
        </p:nvGraphicFramePr>
        <p:xfrm>
          <a:off x="1197927" y="1818374"/>
          <a:ext cx="6748145" cy="1253236"/>
        </p:xfrm>
        <a:graphic>
          <a:graphicData uri="http://schemas.openxmlformats.org/drawingml/2006/table">
            <a:tbl>
              <a:tblPr firstRow="1" firstCol="1" bandRow="1">
                <a:tableStyleId>{5B4D07BC-48FC-4335-A496-49CF623B6979}</a:tableStyleId>
              </a:tblPr>
              <a:tblGrid>
                <a:gridCol w="1887220">
                  <a:extLst>
                    <a:ext uri="{9D8B030D-6E8A-4147-A177-3AD203B41FA5}">
                      <a16:colId xmlns:a16="http://schemas.microsoft.com/office/drawing/2014/main" val="241315930"/>
                    </a:ext>
                  </a:extLst>
                </a:gridCol>
                <a:gridCol w="989965">
                  <a:extLst>
                    <a:ext uri="{9D8B030D-6E8A-4147-A177-3AD203B41FA5}">
                      <a16:colId xmlns:a16="http://schemas.microsoft.com/office/drawing/2014/main" val="429143479"/>
                    </a:ext>
                  </a:extLst>
                </a:gridCol>
                <a:gridCol w="450215">
                  <a:extLst>
                    <a:ext uri="{9D8B030D-6E8A-4147-A177-3AD203B41FA5}">
                      <a16:colId xmlns:a16="http://schemas.microsoft.com/office/drawing/2014/main" val="302706860"/>
                    </a:ext>
                  </a:extLst>
                </a:gridCol>
                <a:gridCol w="2340610">
                  <a:extLst>
                    <a:ext uri="{9D8B030D-6E8A-4147-A177-3AD203B41FA5}">
                      <a16:colId xmlns:a16="http://schemas.microsoft.com/office/drawing/2014/main" val="393791177"/>
                    </a:ext>
                  </a:extLst>
                </a:gridCol>
                <a:gridCol w="1080135">
                  <a:extLst>
                    <a:ext uri="{9D8B030D-6E8A-4147-A177-3AD203B41FA5}">
                      <a16:colId xmlns:a16="http://schemas.microsoft.com/office/drawing/2014/main" val="3555886265"/>
                    </a:ext>
                  </a:extLst>
                </a:gridCol>
              </a:tblGrid>
              <a:tr h="203200">
                <a:tc>
                  <a:txBody>
                    <a:bodyPr/>
                    <a:lstStyle/>
                    <a:p>
                      <a:pPr marL="0" marR="0">
                        <a:lnSpc>
                          <a:spcPct val="200000"/>
                        </a:lnSpc>
                        <a:spcBef>
                          <a:spcPts val="0"/>
                        </a:spcBef>
                        <a:spcAft>
                          <a:spcPts val="0"/>
                        </a:spcAft>
                      </a:pPr>
                      <a:r>
                        <a:rPr lang="en-US" sz="1200">
                          <a:effectLst/>
                        </a:rPr>
                        <a:t>On-premise Total Cost</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lgn="r">
                        <a:lnSpc>
                          <a:spcPct val="200000"/>
                        </a:lnSpc>
                        <a:spcBef>
                          <a:spcPts val="0"/>
                        </a:spcBef>
                        <a:spcAft>
                          <a:spcPts val="0"/>
                        </a:spcAft>
                      </a:pPr>
                      <a:r>
                        <a:rPr lang="en-US" sz="1200">
                          <a:effectLst/>
                        </a:rPr>
                        <a:t> </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lnSpc>
                          <a:spcPct val="200000"/>
                        </a:lnSpc>
                        <a:spcBef>
                          <a:spcPts val="0"/>
                        </a:spcBef>
                        <a:spcAft>
                          <a:spcPts val="0"/>
                        </a:spcAft>
                      </a:pPr>
                      <a:r>
                        <a:rPr lang="en-US" sz="1200">
                          <a:effectLst/>
                        </a:rPr>
                        <a:t> </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lnSpc>
                          <a:spcPct val="200000"/>
                        </a:lnSpc>
                        <a:spcBef>
                          <a:spcPts val="0"/>
                        </a:spcBef>
                        <a:spcAft>
                          <a:spcPts val="0"/>
                        </a:spcAft>
                      </a:pPr>
                      <a:r>
                        <a:rPr lang="en-US" sz="1200">
                          <a:effectLst/>
                        </a:rPr>
                        <a:t>Cloud Total Cost (monthly)</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indent="152400" algn="r">
                        <a:lnSpc>
                          <a:spcPct val="200000"/>
                        </a:lnSpc>
                        <a:spcBef>
                          <a:spcPts val="0"/>
                        </a:spcBef>
                        <a:spcAft>
                          <a:spcPts val="0"/>
                        </a:spcAft>
                      </a:pPr>
                      <a:r>
                        <a:rPr lang="en-US" sz="1200">
                          <a:effectLst/>
                        </a:rPr>
                        <a:t> </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1987682996"/>
                  </a:ext>
                </a:extLst>
              </a:tr>
              <a:tr h="203200">
                <a:tc>
                  <a:txBody>
                    <a:bodyPr/>
                    <a:lstStyle/>
                    <a:p>
                      <a:pPr marL="0" marR="0">
                        <a:lnSpc>
                          <a:spcPct val="200000"/>
                        </a:lnSpc>
                        <a:spcBef>
                          <a:spcPts val="0"/>
                        </a:spcBef>
                        <a:spcAft>
                          <a:spcPts val="0"/>
                        </a:spcAft>
                      </a:pPr>
                      <a:r>
                        <a:rPr lang="en-US" sz="1200">
                          <a:effectLst/>
                        </a:rPr>
                        <a:t>Refresh cycle first year</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lgn="r">
                        <a:lnSpc>
                          <a:spcPct val="200000"/>
                        </a:lnSpc>
                        <a:spcBef>
                          <a:spcPts val="0"/>
                        </a:spcBef>
                        <a:spcAft>
                          <a:spcPts val="0"/>
                        </a:spcAft>
                      </a:pPr>
                      <a:r>
                        <a:rPr lang="en-US" sz="1200">
                          <a:effectLst/>
                        </a:rPr>
                        <a:t>$ 76,267.16</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endParaRPr lang="en-US" sz="1200">
                        <a:effectLst/>
                        <a:latin typeface="Calibri" panose="020F0502020204030204" pitchFamily="34" charset="0"/>
                        <a:cs typeface="Arial" panose="020B0604020202020204" pitchFamily="34" charset="0"/>
                      </a:endParaRPr>
                    </a:p>
                  </a:txBody>
                  <a:tcPr marL="68580" marR="68580" marT="0" marB="0" anchor="b"/>
                </a:tc>
                <a:tc>
                  <a:txBody>
                    <a:bodyPr/>
                    <a:lstStyle/>
                    <a:p>
                      <a:pPr marL="0" marR="0">
                        <a:lnSpc>
                          <a:spcPct val="200000"/>
                        </a:lnSpc>
                        <a:spcBef>
                          <a:spcPts val="0"/>
                        </a:spcBef>
                        <a:spcAft>
                          <a:spcPts val="0"/>
                        </a:spcAft>
                      </a:pPr>
                      <a:r>
                        <a:rPr lang="en-US" sz="1200">
                          <a:effectLst/>
                        </a:rPr>
                        <a:t>Cloud Servers:</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indent="152400" algn="r">
                        <a:lnSpc>
                          <a:spcPct val="200000"/>
                        </a:lnSpc>
                        <a:spcBef>
                          <a:spcPts val="0"/>
                        </a:spcBef>
                        <a:spcAft>
                          <a:spcPts val="0"/>
                        </a:spcAft>
                      </a:pPr>
                      <a:r>
                        <a:rPr lang="en-US" sz="1200">
                          <a:effectLst/>
                        </a:rPr>
                        <a:t>$ 1,421.75</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536840456"/>
                  </a:ext>
                </a:extLst>
              </a:tr>
              <a:tr h="203200">
                <a:tc>
                  <a:txBody>
                    <a:bodyPr/>
                    <a:lstStyle/>
                    <a:p>
                      <a:pPr marL="0" marR="0">
                        <a:lnSpc>
                          <a:spcPct val="200000"/>
                        </a:lnSpc>
                        <a:spcBef>
                          <a:spcPts val="0"/>
                        </a:spcBef>
                        <a:spcAft>
                          <a:spcPts val="0"/>
                        </a:spcAft>
                      </a:pPr>
                      <a:r>
                        <a:rPr lang="en-US" sz="1200">
                          <a:effectLst/>
                        </a:rPr>
                        <a:t>Following years:</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lgn="r">
                        <a:lnSpc>
                          <a:spcPct val="200000"/>
                        </a:lnSpc>
                        <a:spcBef>
                          <a:spcPts val="0"/>
                        </a:spcBef>
                        <a:spcAft>
                          <a:spcPts val="0"/>
                        </a:spcAft>
                      </a:pPr>
                      <a:r>
                        <a:rPr lang="en-US" sz="1200">
                          <a:effectLst/>
                        </a:rPr>
                        <a:t>$ 16,487.30</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endParaRPr lang="en-US" sz="1200">
                        <a:effectLst/>
                        <a:latin typeface="Calibri" panose="020F0502020204030204" pitchFamily="34" charset="0"/>
                        <a:cs typeface="Arial" panose="020B0604020202020204" pitchFamily="34" charset="0"/>
                      </a:endParaRPr>
                    </a:p>
                  </a:txBody>
                  <a:tcPr marL="68580" marR="68580" marT="0" marB="0" anchor="b"/>
                </a:tc>
                <a:tc>
                  <a:txBody>
                    <a:bodyPr/>
                    <a:lstStyle/>
                    <a:p>
                      <a:pPr marL="0" marR="0">
                        <a:lnSpc>
                          <a:spcPct val="200000"/>
                        </a:lnSpc>
                        <a:spcBef>
                          <a:spcPts val="0"/>
                        </a:spcBef>
                        <a:spcAft>
                          <a:spcPts val="0"/>
                        </a:spcAft>
                      </a:pPr>
                      <a:r>
                        <a:rPr lang="en-US" sz="1200">
                          <a:effectLst/>
                        </a:rPr>
                        <a:t>Average monthly savings in $:</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indent="152400" algn="r">
                        <a:lnSpc>
                          <a:spcPct val="200000"/>
                        </a:lnSpc>
                        <a:spcBef>
                          <a:spcPts val="0"/>
                        </a:spcBef>
                        <a:spcAft>
                          <a:spcPts val="0"/>
                        </a:spcAft>
                      </a:pPr>
                      <a:r>
                        <a:rPr lang="en-US" sz="1200">
                          <a:effectLst/>
                        </a:rPr>
                        <a:t>$ 1,375.52</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402455241"/>
                  </a:ext>
                </a:extLst>
              </a:tr>
              <a:tr h="203200">
                <a:tc>
                  <a:txBody>
                    <a:bodyPr/>
                    <a:lstStyle/>
                    <a:p>
                      <a:pPr marL="0" marR="0">
                        <a:lnSpc>
                          <a:spcPct val="200000"/>
                        </a:lnSpc>
                        <a:spcBef>
                          <a:spcPts val="0"/>
                        </a:spcBef>
                        <a:spcAft>
                          <a:spcPts val="0"/>
                        </a:spcAft>
                      </a:pPr>
                      <a:r>
                        <a:rPr lang="en-US" sz="1200">
                          <a:effectLst/>
                        </a:rPr>
                        <a:t>Average monthly cost:</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lgn="r">
                        <a:lnSpc>
                          <a:spcPct val="200000"/>
                        </a:lnSpc>
                        <a:spcBef>
                          <a:spcPts val="0"/>
                        </a:spcBef>
                        <a:spcAft>
                          <a:spcPts val="0"/>
                        </a:spcAft>
                      </a:pPr>
                      <a:r>
                        <a:rPr lang="en-US" sz="1200">
                          <a:effectLst/>
                        </a:rPr>
                        <a:t>$ 2,797.27</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lnSpc>
                          <a:spcPct val="200000"/>
                        </a:lnSpc>
                        <a:spcBef>
                          <a:spcPts val="0"/>
                        </a:spcBef>
                        <a:spcAft>
                          <a:spcPts val="0"/>
                        </a:spcAft>
                      </a:pPr>
                      <a:r>
                        <a:rPr lang="en-US" sz="1200">
                          <a:effectLst/>
                        </a:rPr>
                        <a:t> </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lnSpc>
                          <a:spcPct val="200000"/>
                        </a:lnSpc>
                        <a:spcBef>
                          <a:spcPts val="0"/>
                        </a:spcBef>
                        <a:spcAft>
                          <a:spcPts val="0"/>
                        </a:spcAft>
                      </a:pPr>
                      <a:r>
                        <a:rPr lang="en-US" sz="1200">
                          <a:effectLst/>
                        </a:rPr>
                        <a:t>Average monthly savings in %:</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indent="152400" algn="r">
                        <a:lnSpc>
                          <a:spcPct val="200000"/>
                        </a:lnSpc>
                        <a:spcBef>
                          <a:spcPts val="0"/>
                        </a:spcBef>
                        <a:spcAft>
                          <a:spcPts val="0"/>
                        </a:spcAft>
                      </a:pPr>
                      <a:r>
                        <a:rPr lang="en-US" sz="1200" dirty="0">
                          <a:effectLst/>
                        </a:rPr>
                        <a:t>49%</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3218087706"/>
                  </a:ext>
                </a:extLst>
              </a:tr>
            </a:tbl>
          </a:graphicData>
        </a:graphic>
      </p:graphicFrame>
      <p:pic>
        <p:nvPicPr>
          <p:cNvPr id="7" name="Audio Recording May 16, 2022 at 8:08:46 PM" descr="Audio Recording May 16, 2022 at 8:08:46 PM">
            <a:hlinkClick r:id="" action="ppaction://media"/>
            <a:extLst>
              <a:ext uri="{FF2B5EF4-FFF2-40B4-BE49-F238E27FC236}">
                <a16:creationId xmlns:a16="http://schemas.microsoft.com/office/drawing/2014/main" id="{DD733AA0-EC15-C317-37A1-8A946D64153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extLst>
      <p:ext uri="{BB962C8B-B14F-4D97-AF65-F5344CB8AC3E}">
        <p14:creationId xmlns:p14="http://schemas.microsoft.com/office/powerpoint/2010/main" val="3004383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57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56;p23">
            <a:extLst>
              <a:ext uri="{FF2B5EF4-FFF2-40B4-BE49-F238E27FC236}">
                <a16:creationId xmlns:a16="http://schemas.microsoft.com/office/drawing/2014/main" id="{B8DFA9B5-A48E-58EB-BA3F-CADFBB764E91}"/>
              </a:ext>
            </a:extLst>
          </p:cNvPr>
          <p:cNvSpPr txBox="1">
            <a:spLocks/>
          </p:cNvSpPr>
          <p:nvPr/>
        </p:nvSpPr>
        <p:spPr>
          <a:xfrm>
            <a:off x="727650" y="581949"/>
            <a:ext cx="7808652" cy="811421"/>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Raleway"/>
              <a:buNone/>
              <a:defRPr sz="45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9pPr>
          </a:lstStyle>
          <a:p>
            <a:pPr algn="l"/>
            <a:r>
              <a:rPr lang="en-GB" sz="2000" dirty="0"/>
              <a:t>Artifacts to be submitted as a part of the research - </a:t>
            </a:r>
            <a:r>
              <a:rPr lang="en-US" sz="2000" dirty="0"/>
              <a:t>Service models for Cloud (Continued)</a:t>
            </a:r>
            <a:endParaRPr lang="en-GB" sz="2000" dirty="0"/>
          </a:p>
        </p:txBody>
      </p:sp>
      <p:sp>
        <p:nvSpPr>
          <p:cNvPr id="3" name="Google Shape;157;p23">
            <a:extLst>
              <a:ext uri="{FF2B5EF4-FFF2-40B4-BE49-F238E27FC236}">
                <a16:creationId xmlns:a16="http://schemas.microsoft.com/office/drawing/2014/main" id="{50AC4D92-3C38-C8ED-4615-559ED98D8AF6}"/>
              </a:ext>
            </a:extLst>
          </p:cNvPr>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11</a:t>
            </a:fld>
            <a:endParaRPr>
              <a:solidFill>
                <a:schemeClr val="accent1"/>
              </a:solidFill>
            </a:endParaRPr>
          </a:p>
        </p:txBody>
      </p:sp>
      <p:sp>
        <p:nvSpPr>
          <p:cNvPr id="5" name="Rectangle 4">
            <a:extLst>
              <a:ext uri="{FF2B5EF4-FFF2-40B4-BE49-F238E27FC236}">
                <a16:creationId xmlns:a16="http://schemas.microsoft.com/office/drawing/2014/main" id="{DC9CA033-025A-D861-C937-DE0ECB4F305E}"/>
              </a:ext>
            </a:extLst>
          </p:cNvPr>
          <p:cNvSpPr/>
          <p:nvPr/>
        </p:nvSpPr>
        <p:spPr>
          <a:xfrm>
            <a:off x="1807276" y="4020203"/>
            <a:ext cx="5529445" cy="307777"/>
          </a:xfrm>
          <a:prstGeom prst="rect">
            <a:avLst/>
          </a:prstGeom>
        </p:spPr>
        <p:txBody>
          <a:bodyPr wrap="square">
            <a:spAutoFit/>
          </a:bodyPr>
          <a:lstStyle/>
          <a:p>
            <a:r>
              <a:rPr lang="en-US" dirty="0"/>
              <a:t>Table 2: Cost comparison for AWS (Parthasarathy &amp; Kumar, 2016)</a:t>
            </a:r>
          </a:p>
        </p:txBody>
      </p:sp>
      <p:graphicFrame>
        <p:nvGraphicFramePr>
          <p:cNvPr id="4" name="Table 3">
            <a:extLst>
              <a:ext uri="{FF2B5EF4-FFF2-40B4-BE49-F238E27FC236}">
                <a16:creationId xmlns:a16="http://schemas.microsoft.com/office/drawing/2014/main" id="{FD6C2552-9782-5FB7-C617-7FD559E4B059}"/>
              </a:ext>
            </a:extLst>
          </p:cNvPr>
          <p:cNvGraphicFramePr>
            <a:graphicFrameLocks noGrp="1"/>
          </p:cNvGraphicFramePr>
          <p:nvPr>
            <p:extLst>
              <p:ext uri="{D42A27DB-BD31-4B8C-83A1-F6EECF244321}">
                <p14:modId xmlns:p14="http://schemas.microsoft.com/office/powerpoint/2010/main" val="4054080525"/>
              </p:ext>
            </p:extLst>
          </p:nvPr>
        </p:nvGraphicFramePr>
        <p:xfrm>
          <a:off x="1197927" y="2149475"/>
          <a:ext cx="6748145" cy="1422400"/>
        </p:xfrm>
        <a:graphic>
          <a:graphicData uri="http://schemas.openxmlformats.org/drawingml/2006/table">
            <a:tbl>
              <a:tblPr firstRow="1" firstCol="1" bandRow="1">
                <a:tableStyleId>{5B4D07BC-48FC-4335-A496-49CF623B6979}</a:tableStyleId>
              </a:tblPr>
              <a:tblGrid>
                <a:gridCol w="1617345">
                  <a:extLst>
                    <a:ext uri="{9D8B030D-6E8A-4147-A177-3AD203B41FA5}">
                      <a16:colId xmlns:a16="http://schemas.microsoft.com/office/drawing/2014/main" val="4196134428"/>
                    </a:ext>
                  </a:extLst>
                </a:gridCol>
                <a:gridCol w="1800225">
                  <a:extLst>
                    <a:ext uri="{9D8B030D-6E8A-4147-A177-3AD203B41FA5}">
                      <a16:colId xmlns:a16="http://schemas.microsoft.com/office/drawing/2014/main" val="755377515"/>
                    </a:ext>
                  </a:extLst>
                </a:gridCol>
                <a:gridCol w="1530350">
                  <a:extLst>
                    <a:ext uri="{9D8B030D-6E8A-4147-A177-3AD203B41FA5}">
                      <a16:colId xmlns:a16="http://schemas.microsoft.com/office/drawing/2014/main" val="53422498"/>
                    </a:ext>
                  </a:extLst>
                </a:gridCol>
                <a:gridCol w="1800225">
                  <a:extLst>
                    <a:ext uri="{9D8B030D-6E8A-4147-A177-3AD203B41FA5}">
                      <a16:colId xmlns:a16="http://schemas.microsoft.com/office/drawing/2014/main" val="1676941299"/>
                    </a:ext>
                  </a:extLst>
                </a:gridCol>
              </a:tblGrid>
              <a:tr h="203200">
                <a:tc>
                  <a:txBody>
                    <a:bodyPr/>
                    <a:lstStyle/>
                    <a:p>
                      <a:pPr marL="0" marR="0">
                        <a:spcBef>
                          <a:spcPts val="0"/>
                        </a:spcBef>
                        <a:spcAft>
                          <a:spcPts val="0"/>
                        </a:spcAft>
                      </a:pPr>
                      <a:r>
                        <a:rPr lang="en-US" sz="1200" dirty="0">
                          <a:effectLst/>
                        </a:rPr>
                        <a:t>Description</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spcBef>
                          <a:spcPts val="0"/>
                        </a:spcBef>
                        <a:spcAft>
                          <a:spcPts val="0"/>
                        </a:spcAft>
                      </a:pPr>
                      <a:r>
                        <a:rPr lang="en-US" sz="1200" dirty="0">
                          <a:effectLst/>
                        </a:rPr>
                        <a:t>On-premise</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spcBef>
                          <a:spcPts val="0"/>
                        </a:spcBef>
                        <a:spcAft>
                          <a:spcPts val="0"/>
                        </a:spcAft>
                      </a:pPr>
                      <a:r>
                        <a:rPr lang="en-US" sz="1200" dirty="0">
                          <a:effectLst/>
                        </a:rPr>
                        <a:t>AWS</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spcBef>
                          <a:spcPts val="0"/>
                        </a:spcBef>
                        <a:spcAft>
                          <a:spcPts val="0"/>
                        </a:spcAft>
                      </a:pPr>
                      <a:r>
                        <a:rPr lang="en-US" sz="1200" dirty="0">
                          <a:effectLst/>
                        </a:rPr>
                        <a:t>Difference</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986627683"/>
                  </a:ext>
                </a:extLst>
              </a:tr>
              <a:tr h="203200">
                <a:tc>
                  <a:txBody>
                    <a:bodyPr/>
                    <a:lstStyle/>
                    <a:p>
                      <a:pPr marL="0" marR="0">
                        <a:spcBef>
                          <a:spcPts val="0"/>
                        </a:spcBef>
                        <a:spcAft>
                          <a:spcPts val="0"/>
                        </a:spcAft>
                      </a:pPr>
                      <a:r>
                        <a:rPr lang="en-US" sz="1200">
                          <a:effectLst/>
                        </a:rPr>
                        <a:t>Administration</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spcBef>
                          <a:spcPts val="0"/>
                        </a:spcBef>
                        <a:spcAft>
                          <a:spcPts val="0"/>
                        </a:spcAft>
                      </a:pPr>
                      <a:r>
                        <a:rPr lang="en-US" sz="1200">
                          <a:effectLst/>
                        </a:rPr>
                        <a:t>$9,108</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spcBef>
                          <a:spcPts val="0"/>
                        </a:spcBef>
                        <a:spcAft>
                          <a:spcPts val="0"/>
                        </a:spcAft>
                      </a:pPr>
                      <a:r>
                        <a:rPr lang="en-US" sz="1200">
                          <a:effectLst/>
                        </a:rPr>
                        <a:t>$2,277</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spcBef>
                          <a:spcPts val="0"/>
                        </a:spcBef>
                        <a:spcAft>
                          <a:spcPts val="0"/>
                        </a:spcAft>
                      </a:pPr>
                      <a:r>
                        <a:rPr lang="en-US" sz="1200" dirty="0">
                          <a:effectLst/>
                        </a:rPr>
                        <a:t>$6,831</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3030202750"/>
                  </a:ext>
                </a:extLst>
              </a:tr>
              <a:tr h="203200">
                <a:tc>
                  <a:txBody>
                    <a:bodyPr/>
                    <a:lstStyle/>
                    <a:p>
                      <a:pPr marL="0" marR="0">
                        <a:spcBef>
                          <a:spcPts val="0"/>
                        </a:spcBef>
                        <a:spcAft>
                          <a:spcPts val="0"/>
                        </a:spcAft>
                      </a:pPr>
                      <a:r>
                        <a:rPr lang="en-US" sz="1200">
                          <a:effectLst/>
                        </a:rPr>
                        <a:t>Environment</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spcBef>
                          <a:spcPts val="0"/>
                        </a:spcBef>
                        <a:spcAft>
                          <a:spcPts val="0"/>
                        </a:spcAft>
                      </a:pPr>
                      <a:r>
                        <a:rPr lang="en-US" sz="1200">
                          <a:effectLst/>
                        </a:rPr>
                        <a:t>$31,050</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spcBef>
                          <a:spcPts val="0"/>
                        </a:spcBef>
                        <a:spcAft>
                          <a:spcPts val="0"/>
                        </a:spcAft>
                      </a:pPr>
                      <a:r>
                        <a:rPr lang="en-US" sz="1200">
                          <a:effectLst/>
                        </a:rPr>
                        <a:t>$0</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spcBef>
                          <a:spcPts val="0"/>
                        </a:spcBef>
                        <a:spcAft>
                          <a:spcPts val="0"/>
                        </a:spcAft>
                      </a:pPr>
                      <a:r>
                        <a:rPr lang="en-US" sz="1200" dirty="0">
                          <a:effectLst/>
                        </a:rPr>
                        <a:t>$31,050</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2629411714"/>
                  </a:ext>
                </a:extLst>
              </a:tr>
              <a:tr h="203200">
                <a:tc>
                  <a:txBody>
                    <a:bodyPr/>
                    <a:lstStyle/>
                    <a:p>
                      <a:pPr marL="0" marR="0">
                        <a:spcBef>
                          <a:spcPts val="0"/>
                        </a:spcBef>
                        <a:spcAft>
                          <a:spcPts val="0"/>
                        </a:spcAft>
                      </a:pPr>
                      <a:r>
                        <a:rPr lang="en-US" sz="1200">
                          <a:effectLst/>
                        </a:rPr>
                        <a:t>Network</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spcBef>
                          <a:spcPts val="0"/>
                        </a:spcBef>
                        <a:spcAft>
                          <a:spcPts val="0"/>
                        </a:spcAft>
                      </a:pPr>
                      <a:r>
                        <a:rPr lang="en-US" sz="1200">
                          <a:effectLst/>
                        </a:rPr>
                        <a:t>$25,767</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spcBef>
                          <a:spcPts val="0"/>
                        </a:spcBef>
                        <a:spcAft>
                          <a:spcPts val="0"/>
                        </a:spcAft>
                      </a:pPr>
                      <a:r>
                        <a:rPr lang="en-US" sz="1200">
                          <a:effectLst/>
                        </a:rPr>
                        <a:t>$1,306</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spcBef>
                          <a:spcPts val="0"/>
                        </a:spcBef>
                        <a:spcAft>
                          <a:spcPts val="0"/>
                        </a:spcAft>
                      </a:pPr>
                      <a:r>
                        <a:rPr lang="en-US" sz="1200" dirty="0">
                          <a:effectLst/>
                        </a:rPr>
                        <a:t>$24,461</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1507418581"/>
                  </a:ext>
                </a:extLst>
              </a:tr>
              <a:tr h="203200">
                <a:tc>
                  <a:txBody>
                    <a:bodyPr/>
                    <a:lstStyle/>
                    <a:p>
                      <a:pPr marL="0" marR="0">
                        <a:spcBef>
                          <a:spcPts val="0"/>
                        </a:spcBef>
                        <a:spcAft>
                          <a:spcPts val="0"/>
                        </a:spcAft>
                      </a:pPr>
                      <a:r>
                        <a:rPr lang="en-US" sz="1200">
                          <a:effectLst/>
                        </a:rPr>
                        <a:t>Server</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spcBef>
                          <a:spcPts val="0"/>
                        </a:spcBef>
                        <a:spcAft>
                          <a:spcPts val="0"/>
                        </a:spcAft>
                      </a:pPr>
                      <a:r>
                        <a:rPr lang="en-US" sz="1200">
                          <a:effectLst/>
                        </a:rPr>
                        <a:t>$26,240</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spcBef>
                          <a:spcPts val="0"/>
                        </a:spcBef>
                        <a:spcAft>
                          <a:spcPts val="0"/>
                        </a:spcAft>
                      </a:pPr>
                      <a:r>
                        <a:rPr lang="en-US" sz="1200">
                          <a:effectLst/>
                        </a:rPr>
                        <a:t>$16,382</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spcBef>
                          <a:spcPts val="0"/>
                        </a:spcBef>
                        <a:spcAft>
                          <a:spcPts val="0"/>
                        </a:spcAft>
                      </a:pPr>
                      <a:r>
                        <a:rPr lang="en-US" sz="1200">
                          <a:effectLst/>
                        </a:rPr>
                        <a:t>$9,858</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1428744718"/>
                  </a:ext>
                </a:extLst>
              </a:tr>
              <a:tr h="203200">
                <a:tc>
                  <a:txBody>
                    <a:bodyPr/>
                    <a:lstStyle/>
                    <a:p>
                      <a:pPr marL="0" marR="0">
                        <a:spcBef>
                          <a:spcPts val="0"/>
                        </a:spcBef>
                        <a:spcAft>
                          <a:spcPts val="0"/>
                        </a:spcAft>
                      </a:pPr>
                      <a:r>
                        <a:rPr lang="en-US" sz="1200">
                          <a:effectLst/>
                        </a:rPr>
                        <a:t>Storage</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spcBef>
                          <a:spcPts val="0"/>
                        </a:spcBef>
                        <a:spcAft>
                          <a:spcPts val="0"/>
                        </a:spcAft>
                      </a:pPr>
                      <a:r>
                        <a:rPr lang="en-US" sz="1200">
                          <a:effectLst/>
                        </a:rPr>
                        <a:t>$7,280</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spcBef>
                          <a:spcPts val="0"/>
                        </a:spcBef>
                        <a:spcAft>
                          <a:spcPts val="0"/>
                        </a:spcAft>
                      </a:pPr>
                      <a:r>
                        <a:rPr lang="en-US" sz="1200">
                          <a:effectLst/>
                        </a:rPr>
                        <a:t>$3,443</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spcBef>
                          <a:spcPts val="0"/>
                        </a:spcBef>
                        <a:spcAft>
                          <a:spcPts val="0"/>
                        </a:spcAft>
                      </a:pPr>
                      <a:r>
                        <a:rPr lang="en-US" sz="1200">
                          <a:effectLst/>
                        </a:rPr>
                        <a:t>$3,837</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1162630120"/>
                  </a:ext>
                </a:extLst>
              </a:tr>
              <a:tr h="203200">
                <a:tc>
                  <a:txBody>
                    <a:bodyPr/>
                    <a:lstStyle/>
                    <a:p>
                      <a:pPr marL="0" marR="0">
                        <a:spcBef>
                          <a:spcPts val="0"/>
                        </a:spcBef>
                        <a:spcAft>
                          <a:spcPts val="0"/>
                        </a:spcAft>
                      </a:pPr>
                      <a:r>
                        <a:rPr lang="en-US" sz="1200">
                          <a:effectLst/>
                        </a:rPr>
                        <a:t>Total/year</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spcBef>
                          <a:spcPts val="0"/>
                        </a:spcBef>
                        <a:spcAft>
                          <a:spcPts val="0"/>
                        </a:spcAft>
                      </a:pPr>
                      <a:r>
                        <a:rPr lang="en-US" sz="1200">
                          <a:effectLst/>
                        </a:rPr>
                        <a:t>$99,445</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spcBef>
                          <a:spcPts val="0"/>
                        </a:spcBef>
                        <a:spcAft>
                          <a:spcPts val="0"/>
                        </a:spcAft>
                      </a:pPr>
                      <a:r>
                        <a:rPr lang="en-US" sz="1200">
                          <a:effectLst/>
                        </a:rPr>
                        <a:t>$23,408</a:t>
                      </a:r>
                      <a:endParaRPr lang="en-US"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a:txBody>
                    <a:bodyPr/>
                    <a:lstStyle/>
                    <a:p>
                      <a:pPr marL="0" marR="0">
                        <a:spcBef>
                          <a:spcPts val="0"/>
                        </a:spcBef>
                        <a:spcAft>
                          <a:spcPts val="0"/>
                        </a:spcAft>
                      </a:pPr>
                      <a:r>
                        <a:rPr lang="en-US" sz="1200" dirty="0">
                          <a:effectLst/>
                        </a:rPr>
                        <a:t>$76,037</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extLst>
                  <a:ext uri="{0D108BD9-81ED-4DB2-BD59-A6C34878D82A}">
                    <a16:rowId xmlns:a16="http://schemas.microsoft.com/office/drawing/2014/main" val="3591540305"/>
                  </a:ext>
                </a:extLst>
              </a:tr>
            </a:tbl>
          </a:graphicData>
        </a:graphic>
      </p:graphicFrame>
      <p:pic>
        <p:nvPicPr>
          <p:cNvPr id="7" name="Audio Recording May 16, 2022 at 8:09:38 PM" descr="Audio Recording May 16, 2022 at 8:09:38 PM">
            <a:hlinkClick r:id="" action="ppaction://media"/>
            <a:extLst>
              <a:ext uri="{FF2B5EF4-FFF2-40B4-BE49-F238E27FC236}">
                <a16:creationId xmlns:a16="http://schemas.microsoft.com/office/drawing/2014/main" id="{23E0F10E-1776-786C-C867-83ECC1C9778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extLst>
      <p:ext uri="{BB962C8B-B14F-4D97-AF65-F5344CB8AC3E}">
        <p14:creationId xmlns:p14="http://schemas.microsoft.com/office/powerpoint/2010/main" val="2549743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50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64;p24">
            <a:extLst>
              <a:ext uri="{FF2B5EF4-FFF2-40B4-BE49-F238E27FC236}">
                <a16:creationId xmlns:a16="http://schemas.microsoft.com/office/drawing/2014/main" id="{3289E15A-B419-BE55-F810-077D17CEC33C}"/>
              </a:ext>
            </a:extLst>
          </p:cNvPr>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12</a:t>
            </a:fld>
            <a:endParaRPr>
              <a:solidFill>
                <a:schemeClr val="accent1"/>
              </a:solidFill>
            </a:endParaRPr>
          </a:p>
        </p:txBody>
      </p:sp>
      <p:sp>
        <p:nvSpPr>
          <p:cNvPr id="4" name="Google Shape;165;p24">
            <a:extLst>
              <a:ext uri="{FF2B5EF4-FFF2-40B4-BE49-F238E27FC236}">
                <a16:creationId xmlns:a16="http://schemas.microsoft.com/office/drawing/2014/main" id="{6DDC1034-7C39-E06B-8F4A-95BCBA0D2342}"/>
              </a:ext>
            </a:extLst>
          </p:cNvPr>
          <p:cNvSpPr txBox="1">
            <a:spLocks/>
          </p:cNvSpPr>
          <p:nvPr/>
        </p:nvSpPr>
        <p:spPr>
          <a:xfrm>
            <a:off x="606711" y="274895"/>
            <a:ext cx="7688700" cy="53520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Raleway"/>
              <a:buNone/>
              <a:defRPr sz="45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9pPr>
          </a:lstStyle>
          <a:p>
            <a:pPr algn="l"/>
            <a:r>
              <a:rPr lang="en-GB" sz="2000" dirty="0"/>
              <a:t>Research Time Line</a:t>
            </a:r>
          </a:p>
        </p:txBody>
      </p:sp>
      <p:graphicFrame>
        <p:nvGraphicFramePr>
          <p:cNvPr id="5" name="Object 4">
            <a:extLst>
              <a:ext uri="{FF2B5EF4-FFF2-40B4-BE49-F238E27FC236}">
                <a16:creationId xmlns:a16="http://schemas.microsoft.com/office/drawing/2014/main" id="{6E865765-5BCF-B6FE-27A0-3E901176A78F}"/>
              </a:ext>
            </a:extLst>
          </p:cNvPr>
          <p:cNvGraphicFramePr>
            <a:graphicFrameLocks noChangeAspect="1"/>
          </p:cNvGraphicFramePr>
          <p:nvPr>
            <p:extLst>
              <p:ext uri="{D42A27DB-BD31-4B8C-83A1-F6EECF244321}">
                <p14:modId xmlns:p14="http://schemas.microsoft.com/office/powerpoint/2010/main" val="2847099934"/>
              </p:ext>
            </p:extLst>
          </p:nvPr>
        </p:nvGraphicFramePr>
        <p:xfrm>
          <a:off x="662370" y="685851"/>
          <a:ext cx="6402387" cy="4064000"/>
        </p:xfrm>
        <a:graphic>
          <a:graphicData uri="http://schemas.openxmlformats.org/presentationml/2006/ole">
            <mc:AlternateContent xmlns:mc="http://schemas.openxmlformats.org/markup-compatibility/2006">
              <mc:Choice xmlns:v="urn:schemas-microsoft-com:vml" Requires="v">
                <p:oleObj name="Worksheet" r:id="rId5" imgW="16027400" imgH="10172700" progId="Excel.Sheet.12">
                  <p:embed/>
                </p:oleObj>
              </mc:Choice>
              <mc:Fallback>
                <p:oleObj name="Worksheet" r:id="rId5" imgW="16027400" imgH="10172700" progId="Excel.Sheet.12">
                  <p:embed/>
                  <p:pic>
                    <p:nvPicPr>
                      <p:cNvPr id="0" name=""/>
                      <p:cNvPicPr/>
                      <p:nvPr/>
                    </p:nvPicPr>
                    <p:blipFill>
                      <a:blip r:embed="rId6"/>
                      <a:stretch>
                        <a:fillRect/>
                      </a:stretch>
                    </p:blipFill>
                    <p:spPr>
                      <a:xfrm>
                        <a:off x="662370" y="685851"/>
                        <a:ext cx="6402387" cy="4064000"/>
                      </a:xfrm>
                      <a:prstGeom prst="rect">
                        <a:avLst/>
                      </a:prstGeom>
                    </p:spPr>
                  </p:pic>
                </p:oleObj>
              </mc:Fallback>
            </mc:AlternateContent>
          </a:graphicData>
        </a:graphic>
      </p:graphicFrame>
      <p:pic>
        <p:nvPicPr>
          <p:cNvPr id="8" name="Audio Recording May 16, 2022 at 8:12:03 PM" descr="Audio Recording May 16, 2022 at 8:12:03 PM">
            <a:hlinkClick r:id="" action="ppaction://media"/>
            <a:extLst>
              <a:ext uri="{FF2B5EF4-FFF2-40B4-BE49-F238E27FC236}">
                <a16:creationId xmlns:a16="http://schemas.microsoft.com/office/drawing/2014/main" id="{3F8EE0EA-AE9F-E9DB-F8D6-6560B4DF3AE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165600" y="2165350"/>
            <a:ext cx="812800" cy="812800"/>
          </a:xfrm>
          <a:prstGeom prst="rect">
            <a:avLst/>
          </a:prstGeom>
        </p:spPr>
      </p:pic>
    </p:spTree>
    <p:extLst>
      <p:ext uri="{BB962C8B-B14F-4D97-AF65-F5344CB8AC3E}">
        <p14:creationId xmlns:p14="http://schemas.microsoft.com/office/powerpoint/2010/main" val="3581540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69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70;p25">
            <a:extLst>
              <a:ext uri="{FF2B5EF4-FFF2-40B4-BE49-F238E27FC236}">
                <a16:creationId xmlns:a16="http://schemas.microsoft.com/office/drawing/2014/main" id="{ED48FCD8-34D2-B558-F1E5-BAB6CA929C3F}"/>
              </a:ext>
            </a:extLst>
          </p:cNvPr>
          <p:cNvSpPr txBox="1">
            <a:spLocks/>
          </p:cNvSpPr>
          <p:nvPr/>
        </p:nvSpPr>
        <p:spPr>
          <a:xfrm>
            <a:off x="727650" y="581950"/>
            <a:ext cx="7688700" cy="53520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Raleway"/>
              <a:buNone/>
              <a:defRPr sz="45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9pPr>
          </a:lstStyle>
          <a:p>
            <a:pPr algn="l"/>
            <a:r>
              <a:rPr lang="en-GB" sz="2000" dirty="0"/>
              <a:t>References</a:t>
            </a:r>
          </a:p>
        </p:txBody>
      </p:sp>
      <p:sp>
        <p:nvSpPr>
          <p:cNvPr id="3" name="Google Shape;171;p25">
            <a:extLst>
              <a:ext uri="{FF2B5EF4-FFF2-40B4-BE49-F238E27FC236}">
                <a16:creationId xmlns:a16="http://schemas.microsoft.com/office/drawing/2014/main" id="{22D5D22D-B871-9C56-50B8-208515484EA8}"/>
              </a:ext>
            </a:extLst>
          </p:cNvPr>
          <p:cNvSpPr txBox="1">
            <a:spLocks/>
          </p:cNvSpPr>
          <p:nvPr/>
        </p:nvSpPr>
        <p:spPr>
          <a:xfrm>
            <a:off x="727650" y="1117150"/>
            <a:ext cx="7688700" cy="300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marR="0" lvl="0" indent="0" algn="ctr" rtl="0">
              <a:lnSpc>
                <a:spcPct val="115000"/>
              </a:lnSpc>
              <a:spcBef>
                <a:spcPts val="0"/>
              </a:spcBef>
              <a:spcAft>
                <a:spcPts val="0"/>
              </a:spcAft>
              <a:buClr>
                <a:schemeClr val="accent1"/>
              </a:buClr>
              <a:buSzPts val="1300"/>
              <a:buFont typeface="Lato"/>
              <a:buNone/>
              <a:defRPr sz="1800" b="0" i="0" u="none" strike="noStrike" cap="none">
                <a:solidFill>
                  <a:schemeClr val="accent1"/>
                </a:solidFill>
                <a:latin typeface="Lato"/>
                <a:ea typeface="Lato"/>
                <a:cs typeface="Lato"/>
                <a:sym typeface="Lato"/>
              </a:defRPr>
            </a:lvl1pPr>
            <a:lvl2pPr marL="342900" marR="0" lvl="1" indent="0" algn="ctr" rtl="0">
              <a:lnSpc>
                <a:spcPct val="115000"/>
              </a:lnSpc>
              <a:spcBef>
                <a:spcPts val="0"/>
              </a:spcBef>
              <a:spcAft>
                <a:spcPts val="0"/>
              </a:spcAft>
              <a:buClr>
                <a:schemeClr val="accent1"/>
              </a:buClr>
              <a:buSzPts val="1100"/>
              <a:buFont typeface="Lato"/>
              <a:buNone/>
              <a:defRPr sz="1500" b="0" i="0" u="none" strike="noStrike" cap="none">
                <a:solidFill>
                  <a:schemeClr val="accent1"/>
                </a:solidFill>
                <a:latin typeface="Lato"/>
                <a:ea typeface="Lato"/>
                <a:cs typeface="Lato"/>
                <a:sym typeface="Lato"/>
              </a:defRPr>
            </a:lvl2pPr>
            <a:lvl3pPr marL="685800" marR="0" lvl="2" indent="0" algn="ctr" rtl="0">
              <a:lnSpc>
                <a:spcPct val="115000"/>
              </a:lnSpc>
              <a:spcBef>
                <a:spcPts val="0"/>
              </a:spcBef>
              <a:spcAft>
                <a:spcPts val="0"/>
              </a:spcAft>
              <a:buClr>
                <a:schemeClr val="accent1"/>
              </a:buClr>
              <a:buSzPts val="1100"/>
              <a:buFont typeface="Lato"/>
              <a:buNone/>
              <a:defRPr sz="1350" b="0" i="0" u="none" strike="noStrike" cap="none">
                <a:solidFill>
                  <a:schemeClr val="accent1"/>
                </a:solidFill>
                <a:latin typeface="Lato"/>
                <a:ea typeface="Lato"/>
                <a:cs typeface="Lato"/>
                <a:sym typeface="Lato"/>
              </a:defRPr>
            </a:lvl3pPr>
            <a:lvl4pPr marL="1028700" marR="0" lvl="3"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4pPr>
            <a:lvl5pPr marL="1371600" marR="0" lvl="4"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5pPr>
            <a:lvl6pPr marL="1714500" marR="0" lvl="5"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6pPr>
            <a:lvl7pPr marL="2057400" marR="0" lvl="6"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7pPr>
            <a:lvl8pPr marL="2400300" marR="0" lvl="7"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8pPr>
            <a:lvl9pPr marL="2743200" marR="0" lvl="8"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9pPr>
          </a:lstStyle>
          <a:p>
            <a:pPr algn="l"/>
            <a:r>
              <a:rPr lang="en-US" sz="1200" dirty="0">
                <a:latin typeface="+mn-lt"/>
              </a:rPr>
              <a:t>AWS (2022) Resiliency. Available from: https://wa.aws.amazon.com/wellarchitected/2020-07-02T19-33-23/wat.concept.resiliency.en.html [Accessed 23 April 2022].</a:t>
            </a:r>
          </a:p>
          <a:p>
            <a:pPr algn="l"/>
            <a:r>
              <a:rPr lang="en-US" sz="1200" dirty="0">
                <a:latin typeface="+mn-lt"/>
              </a:rPr>
              <a:t> </a:t>
            </a:r>
          </a:p>
          <a:p>
            <a:pPr algn="l"/>
            <a:r>
              <a:rPr lang="en-US" sz="1200" dirty="0">
                <a:latin typeface="+mn-lt"/>
              </a:rPr>
              <a:t>Azure (2021) Microsoft Azure | Total Cost of Ownership Available from: https://abouttmc.com/microsoft-azure-cloud/microsoft-azure-cloud-cost-of-ownership/ [Accessed 23 April 2022].</a:t>
            </a:r>
          </a:p>
          <a:p>
            <a:pPr algn="l"/>
            <a:r>
              <a:rPr lang="en-US" sz="1200" dirty="0">
                <a:latin typeface="+mn-lt"/>
              </a:rPr>
              <a:t> </a:t>
            </a:r>
          </a:p>
          <a:p>
            <a:pPr algn="l"/>
            <a:r>
              <a:rPr lang="en-US" sz="1200" dirty="0">
                <a:latin typeface="+mn-lt"/>
              </a:rPr>
              <a:t>Azure (2022.a) Azure documentation. Available from: https://docs.microsoft.com/en-us/azure/?product=popular [Accessed 23 April 2022].</a:t>
            </a:r>
          </a:p>
          <a:p>
            <a:pPr algn="l"/>
            <a:r>
              <a:rPr lang="en-US" sz="1200" dirty="0">
                <a:latin typeface="+mn-lt"/>
              </a:rPr>
              <a:t> </a:t>
            </a:r>
          </a:p>
          <a:p>
            <a:pPr algn="l"/>
            <a:r>
              <a:rPr lang="en-US" sz="1200" dirty="0">
                <a:latin typeface="+mn-lt"/>
              </a:rPr>
              <a:t>Azure (2022.b) </a:t>
            </a:r>
            <a:r>
              <a:rPr lang="en-US" sz="1200" dirty="0" err="1">
                <a:latin typeface="+mn-lt"/>
              </a:rPr>
              <a:t>Quickstart</a:t>
            </a:r>
            <a:r>
              <a:rPr lang="en-US" sz="1200" dirty="0">
                <a:latin typeface="+mn-lt"/>
              </a:rPr>
              <a:t>: Set up disaster recovery to a secondary Azure region for an Azure VM Available from: https://docs.microsoft.com/en-us/azure/site-recovery/physical-azure-disaster-recovery [Accessed 23 April 2022].</a:t>
            </a:r>
          </a:p>
          <a:p>
            <a:pPr algn="l"/>
            <a:endParaRPr lang="en-US" sz="1200" dirty="0">
              <a:latin typeface="+mn-lt"/>
            </a:endParaRPr>
          </a:p>
          <a:p>
            <a:pPr algn="l"/>
            <a:r>
              <a:rPr lang="en-US" sz="1200" dirty="0">
                <a:latin typeface="+mn-lt"/>
              </a:rPr>
              <a:t>Azure (2022.c) Security. Available from: https://</a:t>
            </a:r>
            <a:r>
              <a:rPr lang="en-US" sz="1200" dirty="0" err="1">
                <a:latin typeface="+mn-lt"/>
              </a:rPr>
              <a:t>azure.microsoft.com</a:t>
            </a:r>
            <a:r>
              <a:rPr lang="en-US" sz="1200" dirty="0">
                <a:latin typeface="+mn-lt"/>
              </a:rPr>
              <a:t>/</a:t>
            </a:r>
            <a:r>
              <a:rPr lang="en-US" sz="1200" dirty="0" err="1">
                <a:latin typeface="+mn-lt"/>
              </a:rPr>
              <a:t>en</a:t>
            </a:r>
            <a:r>
              <a:rPr lang="en-US" sz="1200" dirty="0">
                <a:latin typeface="+mn-lt"/>
              </a:rPr>
              <a:t>-us/product-categories/security/ [Accessed 23 April 2022].</a:t>
            </a:r>
          </a:p>
          <a:p>
            <a:pPr algn="l"/>
            <a:endParaRPr lang="en-US" sz="1200" dirty="0">
              <a:latin typeface="+mn-lt"/>
            </a:endParaRPr>
          </a:p>
          <a:p>
            <a:pPr algn="l"/>
            <a:r>
              <a:rPr lang="en-US" sz="1200" dirty="0"/>
              <a:t>Foster, I., Yong, Z., </a:t>
            </a:r>
            <a:r>
              <a:rPr lang="en-US" sz="1200" dirty="0" err="1"/>
              <a:t>Raicu</a:t>
            </a:r>
            <a:r>
              <a:rPr lang="en-US" sz="1200" dirty="0"/>
              <a:t>, I., &amp; Lu, S. (2008) Cloud Computing and Grid Computing 360-Degree Compared. Paper presented at the Grid Computing Environments Workshop, 2008. GCE '08.</a:t>
            </a:r>
          </a:p>
          <a:p>
            <a:pPr algn="l"/>
            <a:endParaRPr lang="en-US" sz="1200" dirty="0">
              <a:latin typeface="+mn-lt"/>
            </a:endParaRPr>
          </a:p>
          <a:p>
            <a:pPr algn="l"/>
            <a:endParaRPr lang="en-US" sz="1200" dirty="0">
              <a:latin typeface="+mn-lt"/>
            </a:endParaRPr>
          </a:p>
        </p:txBody>
      </p:sp>
      <p:sp>
        <p:nvSpPr>
          <p:cNvPr id="4" name="Google Shape;172;p25">
            <a:extLst>
              <a:ext uri="{FF2B5EF4-FFF2-40B4-BE49-F238E27FC236}">
                <a16:creationId xmlns:a16="http://schemas.microsoft.com/office/drawing/2014/main" id="{49273C5F-11D0-7D6A-0249-B6F536FDCC5C}"/>
              </a:ext>
            </a:extLst>
          </p:cNvPr>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13</a:t>
            </a:fld>
            <a:endParaRPr>
              <a:solidFill>
                <a:schemeClr val="accent1"/>
              </a:solidFill>
            </a:endParaRPr>
          </a:p>
        </p:txBody>
      </p:sp>
    </p:spTree>
    <p:extLst>
      <p:ext uri="{BB962C8B-B14F-4D97-AF65-F5344CB8AC3E}">
        <p14:creationId xmlns:p14="http://schemas.microsoft.com/office/powerpoint/2010/main" val="27907331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70;p25">
            <a:extLst>
              <a:ext uri="{FF2B5EF4-FFF2-40B4-BE49-F238E27FC236}">
                <a16:creationId xmlns:a16="http://schemas.microsoft.com/office/drawing/2014/main" id="{ED48FCD8-34D2-B558-F1E5-BAB6CA929C3F}"/>
              </a:ext>
            </a:extLst>
          </p:cNvPr>
          <p:cNvSpPr txBox="1">
            <a:spLocks/>
          </p:cNvSpPr>
          <p:nvPr/>
        </p:nvSpPr>
        <p:spPr>
          <a:xfrm>
            <a:off x="727650" y="581950"/>
            <a:ext cx="7688700" cy="53520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Raleway"/>
              <a:buNone/>
              <a:defRPr sz="45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9pPr>
          </a:lstStyle>
          <a:p>
            <a:pPr algn="l"/>
            <a:r>
              <a:rPr lang="en-GB" sz="2000" dirty="0"/>
              <a:t>References (Continued)</a:t>
            </a:r>
          </a:p>
        </p:txBody>
      </p:sp>
      <p:sp>
        <p:nvSpPr>
          <p:cNvPr id="3" name="Google Shape;171;p25">
            <a:extLst>
              <a:ext uri="{FF2B5EF4-FFF2-40B4-BE49-F238E27FC236}">
                <a16:creationId xmlns:a16="http://schemas.microsoft.com/office/drawing/2014/main" id="{22D5D22D-B871-9C56-50B8-208515484EA8}"/>
              </a:ext>
            </a:extLst>
          </p:cNvPr>
          <p:cNvSpPr txBox="1">
            <a:spLocks/>
          </p:cNvSpPr>
          <p:nvPr/>
        </p:nvSpPr>
        <p:spPr>
          <a:xfrm>
            <a:off x="727650" y="1117150"/>
            <a:ext cx="7688700" cy="300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marR="0" lvl="0" indent="0" algn="ctr" rtl="0">
              <a:lnSpc>
                <a:spcPct val="115000"/>
              </a:lnSpc>
              <a:spcBef>
                <a:spcPts val="0"/>
              </a:spcBef>
              <a:spcAft>
                <a:spcPts val="0"/>
              </a:spcAft>
              <a:buClr>
                <a:schemeClr val="accent1"/>
              </a:buClr>
              <a:buSzPts val="1300"/>
              <a:buFont typeface="Lato"/>
              <a:buNone/>
              <a:defRPr sz="1800" b="0" i="0" u="none" strike="noStrike" cap="none">
                <a:solidFill>
                  <a:schemeClr val="accent1"/>
                </a:solidFill>
                <a:latin typeface="Lato"/>
                <a:ea typeface="Lato"/>
                <a:cs typeface="Lato"/>
                <a:sym typeface="Lato"/>
              </a:defRPr>
            </a:lvl1pPr>
            <a:lvl2pPr marL="342900" marR="0" lvl="1" indent="0" algn="ctr" rtl="0">
              <a:lnSpc>
                <a:spcPct val="115000"/>
              </a:lnSpc>
              <a:spcBef>
                <a:spcPts val="0"/>
              </a:spcBef>
              <a:spcAft>
                <a:spcPts val="0"/>
              </a:spcAft>
              <a:buClr>
                <a:schemeClr val="accent1"/>
              </a:buClr>
              <a:buSzPts val="1100"/>
              <a:buFont typeface="Lato"/>
              <a:buNone/>
              <a:defRPr sz="1500" b="0" i="0" u="none" strike="noStrike" cap="none">
                <a:solidFill>
                  <a:schemeClr val="accent1"/>
                </a:solidFill>
                <a:latin typeface="Lato"/>
                <a:ea typeface="Lato"/>
                <a:cs typeface="Lato"/>
                <a:sym typeface="Lato"/>
              </a:defRPr>
            </a:lvl2pPr>
            <a:lvl3pPr marL="685800" marR="0" lvl="2" indent="0" algn="ctr" rtl="0">
              <a:lnSpc>
                <a:spcPct val="115000"/>
              </a:lnSpc>
              <a:spcBef>
                <a:spcPts val="0"/>
              </a:spcBef>
              <a:spcAft>
                <a:spcPts val="0"/>
              </a:spcAft>
              <a:buClr>
                <a:schemeClr val="accent1"/>
              </a:buClr>
              <a:buSzPts val="1100"/>
              <a:buFont typeface="Lato"/>
              <a:buNone/>
              <a:defRPr sz="1350" b="0" i="0" u="none" strike="noStrike" cap="none">
                <a:solidFill>
                  <a:schemeClr val="accent1"/>
                </a:solidFill>
                <a:latin typeface="Lato"/>
                <a:ea typeface="Lato"/>
                <a:cs typeface="Lato"/>
                <a:sym typeface="Lato"/>
              </a:defRPr>
            </a:lvl3pPr>
            <a:lvl4pPr marL="1028700" marR="0" lvl="3"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4pPr>
            <a:lvl5pPr marL="1371600" marR="0" lvl="4"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5pPr>
            <a:lvl6pPr marL="1714500" marR="0" lvl="5"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6pPr>
            <a:lvl7pPr marL="2057400" marR="0" lvl="6"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7pPr>
            <a:lvl8pPr marL="2400300" marR="0" lvl="7"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8pPr>
            <a:lvl9pPr marL="2743200" marR="0" lvl="8"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9pPr>
          </a:lstStyle>
          <a:p>
            <a:pPr algn="l">
              <a:lnSpc>
                <a:spcPct val="100000"/>
              </a:lnSpc>
            </a:pPr>
            <a:r>
              <a:rPr lang="en-US" sz="1200" dirty="0">
                <a:latin typeface="+mn-lt"/>
              </a:rPr>
              <a:t>McKinsey &amp; Company (2022) Business Resilience. Available from: https://www.mckinsey.com/featured-insights/business-resilience [Accessed 1 March 2022].</a:t>
            </a:r>
          </a:p>
          <a:p>
            <a:pPr algn="l">
              <a:lnSpc>
                <a:spcPct val="100000"/>
              </a:lnSpc>
            </a:pPr>
            <a:endParaRPr lang="en-US" sz="1200" dirty="0">
              <a:latin typeface="+mn-lt"/>
            </a:endParaRPr>
          </a:p>
          <a:p>
            <a:pPr algn="l">
              <a:lnSpc>
                <a:spcPct val="100000"/>
              </a:lnSpc>
            </a:pPr>
            <a:r>
              <a:rPr lang="en-GB" sz="1200" dirty="0" err="1">
                <a:solidFill>
                  <a:srgbClr val="373A3C"/>
                </a:solidFill>
                <a:latin typeface="Arial"/>
                <a:ea typeface="Arial"/>
                <a:cs typeface="Arial"/>
                <a:sym typeface="Arial"/>
              </a:rPr>
              <a:t>Nibusinessinfo.co.uk</a:t>
            </a:r>
            <a:r>
              <a:rPr lang="en-GB" sz="1200" dirty="0">
                <a:solidFill>
                  <a:srgbClr val="373A3C"/>
                </a:solidFill>
                <a:latin typeface="Arial"/>
                <a:ea typeface="Arial"/>
                <a:cs typeface="Arial"/>
                <a:sym typeface="Arial"/>
              </a:rPr>
              <a:t> (N.D.) Disadvantages of cloud computing. Available from: https://www.nibusinessinfo.co.uk/content/disadvantages-cloud-computing [Accessed 16 May 2022]</a:t>
            </a:r>
            <a:endParaRPr lang="en-US" sz="1200" dirty="0">
              <a:latin typeface="+mn-lt"/>
            </a:endParaRPr>
          </a:p>
          <a:p>
            <a:pPr algn="l">
              <a:lnSpc>
                <a:spcPct val="100000"/>
              </a:lnSpc>
            </a:pPr>
            <a:endParaRPr lang="en-US" sz="1200" dirty="0">
              <a:latin typeface="+mn-lt"/>
            </a:endParaRPr>
          </a:p>
          <a:p>
            <a:pPr algn="l">
              <a:lnSpc>
                <a:spcPct val="100000"/>
              </a:lnSpc>
            </a:pPr>
            <a:r>
              <a:rPr lang="en-US" sz="1200" dirty="0" err="1">
                <a:latin typeface="+mn-lt"/>
              </a:rPr>
              <a:t>Pardeshi</a:t>
            </a:r>
            <a:r>
              <a:rPr lang="en-US" sz="1200" dirty="0">
                <a:latin typeface="+mn-lt"/>
              </a:rPr>
              <a:t>, V.H. (2014) Cloud Computing for Higher Education Institutes: Architecture, Strategy and Recommendations for Effective Adaptation. Available from: https://www.sciencedirect.com/science/article/pii/S221256711400224X [Accessed 23 April 2022].</a:t>
            </a:r>
          </a:p>
          <a:p>
            <a:pPr algn="l">
              <a:lnSpc>
                <a:spcPct val="100000"/>
              </a:lnSpc>
            </a:pPr>
            <a:endParaRPr lang="en-US" sz="1200" dirty="0">
              <a:latin typeface="+mn-lt"/>
            </a:endParaRPr>
          </a:p>
          <a:p>
            <a:pPr algn="l">
              <a:lnSpc>
                <a:spcPct val="100000"/>
              </a:lnSpc>
            </a:pPr>
            <a:r>
              <a:rPr lang="en-US" sz="1200" dirty="0">
                <a:latin typeface="+mn-lt"/>
              </a:rPr>
              <a:t>Parthasarathy, V &amp; </a:t>
            </a:r>
            <a:r>
              <a:rPr lang="en-US" sz="1200" dirty="0" err="1">
                <a:latin typeface="+mn-lt"/>
              </a:rPr>
              <a:t>Kumar,V</a:t>
            </a:r>
            <a:r>
              <a:rPr lang="en-US" sz="1200" dirty="0">
                <a:latin typeface="+mn-lt"/>
              </a:rPr>
              <a:t>. (2016) Determinants of cloud computing adoption by SMEs. International Journal of Business Information Systems. 22. 375-395. 10.1504/IJBIS.2016.076878. Available from: https://</a:t>
            </a:r>
            <a:r>
              <a:rPr lang="en-US" sz="1200" dirty="0" err="1">
                <a:latin typeface="+mn-lt"/>
              </a:rPr>
              <a:t>www.researchgate.net</a:t>
            </a:r>
            <a:r>
              <a:rPr lang="en-US" sz="1200" dirty="0">
                <a:latin typeface="+mn-lt"/>
              </a:rPr>
              <a:t>/publication/303767666_Determinants_of_cloud_computing_adoption_by_SMEs [Accessed 23 April 2022].</a:t>
            </a:r>
          </a:p>
          <a:p>
            <a:pPr algn="l">
              <a:lnSpc>
                <a:spcPct val="100000"/>
              </a:lnSpc>
            </a:pPr>
            <a:endParaRPr lang="en-US" sz="1200" dirty="0">
              <a:latin typeface="+mn-lt"/>
            </a:endParaRPr>
          </a:p>
          <a:p>
            <a:pPr algn="l">
              <a:lnSpc>
                <a:spcPct val="100000"/>
              </a:lnSpc>
            </a:pPr>
            <a:r>
              <a:rPr lang="en-US" sz="1200" dirty="0">
                <a:latin typeface="+mn-lt"/>
              </a:rPr>
              <a:t>Wan, J., Yang, J., Wang, Z. and Hua, Q. (2018) Artificial Intelligence for Cloud-Assisted Smart Factory. IEEE Access, 6, pp.55419–55430.</a:t>
            </a:r>
          </a:p>
          <a:p>
            <a:pPr algn="l">
              <a:lnSpc>
                <a:spcPct val="100000"/>
              </a:lnSpc>
            </a:pPr>
            <a:endParaRPr lang="en-US" sz="1200" dirty="0">
              <a:latin typeface="+mn-lt"/>
            </a:endParaRPr>
          </a:p>
          <a:p>
            <a:pPr algn="l">
              <a:lnSpc>
                <a:spcPct val="100000"/>
              </a:lnSpc>
            </a:pPr>
            <a:endParaRPr lang="en-US" sz="1200" dirty="0">
              <a:latin typeface="+mn-lt"/>
            </a:endParaRPr>
          </a:p>
          <a:p>
            <a:pPr algn="l">
              <a:lnSpc>
                <a:spcPct val="100000"/>
              </a:lnSpc>
            </a:pPr>
            <a:endParaRPr lang="en-GB" sz="1200" dirty="0">
              <a:solidFill>
                <a:schemeClr val="bg2"/>
              </a:solidFill>
              <a:latin typeface="+mn-lt"/>
              <a:cs typeface="Arial"/>
              <a:sym typeface="Arial"/>
            </a:endParaRPr>
          </a:p>
        </p:txBody>
      </p:sp>
      <p:sp>
        <p:nvSpPr>
          <p:cNvPr id="4" name="Google Shape;172;p25">
            <a:extLst>
              <a:ext uri="{FF2B5EF4-FFF2-40B4-BE49-F238E27FC236}">
                <a16:creationId xmlns:a16="http://schemas.microsoft.com/office/drawing/2014/main" id="{49273C5F-11D0-7D6A-0249-B6F536FDCC5C}"/>
              </a:ext>
            </a:extLst>
          </p:cNvPr>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14</a:t>
            </a:fld>
            <a:endParaRPr>
              <a:solidFill>
                <a:schemeClr val="accent1"/>
              </a:solidFill>
            </a:endParaRPr>
          </a:p>
        </p:txBody>
      </p:sp>
    </p:spTree>
    <p:extLst>
      <p:ext uri="{BB962C8B-B14F-4D97-AF65-F5344CB8AC3E}">
        <p14:creationId xmlns:p14="http://schemas.microsoft.com/office/powerpoint/2010/main" val="4880261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14;p17">
            <a:extLst>
              <a:ext uri="{FF2B5EF4-FFF2-40B4-BE49-F238E27FC236}">
                <a16:creationId xmlns:a16="http://schemas.microsoft.com/office/drawing/2014/main" id="{3A896706-18C1-B79B-FFC4-69E240F4AA08}"/>
              </a:ext>
            </a:extLst>
          </p:cNvPr>
          <p:cNvSpPr txBox="1">
            <a:spLocks/>
          </p:cNvSpPr>
          <p:nvPr/>
        </p:nvSpPr>
        <p:spPr>
          <a:xfrm>
            <a:off x="727650" y="581950"/>
            <a:ext cx="7688700" cy="53520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Raleway"/>
              <a:buNone/>
              <a:defRPr sz="45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9pPr>
          </a:lstStyle>
          <a:p>
            <a:pPr algn="l"/>
            <a:r>
              <a:rPr lang="en-GB" sz="2100" dirty="0"/>
              <a:t>Problem Statement</a:t>
            </a:r>
          </a:p>
        </p:txBody>
      </p:sp>
      <p:sp>
        <p:nvSpPr>
          <p:cNvPr id="5" name="Google Shape;115;p17">
            <a:extLst>
              <a:ext uri="{FF2B5EF4-FFF2-40B4-BE49-F238E27FC236}">
                <a16:creationId xmlns:a16="http://schemas.microsoft.com/office/drawing/2014/main" id="{2A14C10B-10DB-5651-2F8B-5809E31A71DF}"/>
              </a:ext>
            </a:extLst>
          </p:cNvPr>
          <p:cNvSpPr txBox="1">
            <a:spLocks/>
          </p:cNvSpPr>
          <p:nvPr/>
        </p:nvSpPr>
        <p:spPr>
          <a:xfrm>
            <a:off x="727650" y="1817700"/>
            <a:ext cx="7688700" cy="15081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0" marR="0" lvl="0" indent="0" algn="ctr" rtl="0">
              <a:lnSpc>
                <a:spcPct val="115000"/>
              </a:lnSpc>
              <a:spcBef>
                <a:spcPts val="0"/>
              </a:spcBef>
              <a:spcAft>
                <a:spcPts val="0"/>
              </a:spcAft>
              <a:buClr>
                <a:schemeClr val="accent1"/>
              </a:buClr>
              <a:buSzPts val="1300"/>
              <a:buFont typeface="Lato"/>
              <a:buNone/>
              <a:defRPr sz="1800" b="0" i="0" u="none" strike="noStrike" cap="none">
                <a:solidFill>
                  <a:schemeClr val="accent1"/>
                </a:solidFill>
                <a:latin typeface="Lato"/>
                <a:ea typeface="Lato"/>
                <a:cs typeface="Lato"/>
                <a:sym typeface="Lato"/>
              </a:defRPr>
            </a:lvl1pPr>
            <a:lvl2pPr marL="342900" marR="0" lvl="1" indent="0" algn="ctr" rtl="0">
              <a:lnSpc>
                <a:spcPct val="115000"/>
              </a:lnSpc>
              <a:spcBef>
                <a:spcPts val="0"/>
              </a:spcBef>
              <a:spcAft>
                <a:spcPts val="0"/>
              </a:spcAft>
              <a:buClr>
                <a:schemeClr val="accent1"/>
              </a:buClr>
              <a:buSzPts val="1100"/>
              <a:buFont typeface="Lato"/>
              <a:buNone/>
              <a:defRPr sz="1500" b="0" i="0" u="none" strike="noStrike" cap="none">
                <a:solidFill>
                  <a:schemeClr val="accent1"/>
                </a:solidFill>
                <a:latin typeface="Lato"/>
                <a:ea typeface="Lato"/>
                <a:cs typeface="Lato"/>
                <a:sym typeface="Lato"/>
              </a:defRPr>
            </a:lvl2pPr>
            <a:lvl3pPr marL="685800" marR="0" lvl="2" indent="0" algn="ctr" rtl="0">
              <a:lnSpc>
                <a:spcPct val="115000"/>
              </a:lnSpc>
              <a:spcBef>
                <a:spcPts val="0"/>
              </a:spcBef>
              <a:spcAft>
                <a:spcPts val="0"/>
              </a:spcAft>
              <a:buClr>
                <a:schemeClr val="accent1"/>
              </a:buClr>
              <a:buSzPts val="1100"/>
              <a:buFont typeface="Lato"/>
              <a:buNone/>
              <a:defRPr sz="1350" b="0" i="0" u="none" strike="noStrike" cap="none">
                <a:solidFill>
                  <a:schemeClr val="accent1"/>
                </a:solidFill>
                <a:latin typeface="Lato"/>
                <a:ea typeface="Lato"/>
                <a:cs typeface="Lato"/>
                <a:sym typeface="Lato"/>
              </a:defRPr>
            </a:lvl3pPr>
            <a:lvl4pPr marL="1028700" marR="0" lvl="3"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4pPr>
            <a:lvl5pPr marL="1371600" marR="0" lvl="4"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5pPr>
            <a:lvl6pPr marL="1714500" marR="0" lvl="5"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6pPr>
            <a:lvl7pPr marL="2057400" marR="0" lvl="6"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7pPr>
            <a:lvl8pPr marL="2400300" marR="0" lvl="7"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8pPr>
            <a:lvl9pPr marL="2743200" marR="0" lvl="8"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9pPr>
          </a:lstStyle>
          <a:p>
            <a:pPr algn="just">
              <a:lnSpc>
                <a:spcPct val="90000"/>
              </a:lnSpc>
              <a:spcBef>
                <a:spcPts val="1000"/>
              </a:spcBef>
            </a:pPr>
            <a:r>
              <a:rPr lang="en-US" dirty="0">
                <a:latin typeface="+mj-lt"/>
              </a:rPr>
              <a:t>Should higher educational institutes depend on cloud computing to build a cost/security effective information System?</a:t>
            </a:r>
            <a:endParaRPr lang="en-AE" dirty="0">
              <a:latin typeface="+mj-lt"/>
            </a:endParaRPr>
          </a:p>
        </p:txBody>
      </p:sp>
      <p:sp>
        <p:nvSpPr>
          <p:cNvPr id="6" name="Google Shape;116;p17">
            <a:extLst>
              <a:ext uri="{FF2B5EF4-FFF2-40B4-BE49-F238E27FC236}">
                <a16:creationId xmlns:a16="http://schemas.microsoft.com/office/drawing/2014/main" id="{C7AC29D8-48B3-7F3A-6D80-68B0F8F80BBB}"/>
              </a:ext>
            </a:extLst>
          </p:cNvPr>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2</a:t>
            </a:fld>
            <a:endParaRPr>
              <a:solidFill>
                <a:schemeClr val="accent1"/>
              </a:solidFill>
            </a:endParaRPr>
          </a:p>
        </p:txBody>
      </p:sp>
      <p:pic>
        <p:nvPicPr>
          <p:cNvPr id="3" name="Audio Recording May 16, 2022 at 7:29:43 PM" descr="Audio Recording May 16, 2022 at 7:29:43 PM">
            <a:hlinkClick r:id="" action="ppaction://media"/>
            <a:extLst>
              <a:ext uri="{FF2B5EF4-FFF2-40B4-BE49-F238E27FC236}">
                <a16:creationId xmlns:a16="http://schemas.microsoft.com/office/drawing/2014/main" id="{81318F43-DD15-64F3-109D-F54946EAFD7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extLst>
      <p:ext uri="{BB962C8B-B14F-4D97-AF65-F5344CB8AC3E}">
        <p14:creationId xmlns:p14="http://schemas.microsoft.com/office/powerpoint/2010/main" val="3505352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8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100;p15">
            <a:extLst>
              <a:ext uri="{FF2B5EF4-FFF2-40B4-BE49-F238E27FC236}">
                <a16:creationId xmlns:a16="http://schemas.microsoft.com/office/drawing/2014/main" id="{2165E799-7FF6-CE25-0F17-CBE8A2D78705}"/>
              </a:ext>
            </a:extLst>
          </p:cNvPr>
          <p:cNvSpPr txBox="1">
            <a:spLocks/>
          </p:cNvSpPr>
          <p:nvPr/>
        </p:nvSpPr>
        <p:spPr>
          <a:xfrm>
            <a:off x="727650" y="367264"/>
            <a:ext cx="7688700" cy="53520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Raleway"/>
              <a:buNone/>
              <a:defRPr sz="45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9pPr>
          </a:lstStyle>
          <a:p>
            <a:pPr algn="l"/>
            <a:r>
              <a:rPr lang="en-GB" sz="2100" dirty="0"/>
              <a:t>Introduction</a:t>
            </a:r>
          </a:p>
        </p:txBody>
      </p:sp>
      <p:sp>
        <p:nvSpPr>
          <p:cNvPr id="9" name="Google Shape;101;p15">
            <a:extLst>
              <a:ext uri="{FF2B5EF4-FFF2-40B4-BE49-F238E27FC236}">
                <a16:creationId xmlns:a16="http://schemas.microsoft.com/office/drawing/2014/main" id="{9DBDB1DB-3047-D790-3AFC-A45ACB0FBB30}"/>
              </a:ext>
            </a:extLst>
          </p:cNvPr>
          <p:cNvSpPr txBox="1">
            <a:spLocks/>
          </p:cNvSpPr>
          <p:nvPr/>
        </p:nvSpPr>
        <p:spPr>
          <a:xfrm>
            <a:off x="727650" y="902464"/>
            <a:ext cx="7688700" cy="387377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marR="0" lvl="0" indent="0" algn="ctr" rtl="0">
              <a:lnSpc>
                <a:spcPct val="115000"/>
              </a:lnSpc>
              <a:spcBef>
                <a:spcPts val="0"/>
              </a:spcBef>
              <a:spcAft>
                <a:spcPts val="0"/>
              </a:spcAft>
              <a:buClr>
                <a:schemeClr val="accent1"/>
              </a:buClr>
              <a:buSzPts val="1300"/>
              <a:buFont typeface="Lato"/>
              <a:buNone/>
              <a:defRPr sz="1800" b="0" i="0" u="none" strike="noStrike" cap="none">
                <a:solidFill>
                  <a:schemeClr val="accent1"/>
                </a:solidFill>
                <a:latin typeface="Lato"/>
                <a:ea typeface="Lato"/>
                <a:cs typeface="Lato"/>
                <a:sym typeface="Lato"/>
              </a:defRPr>
            </a:lvl1pPr>
            <a:lvl2pPr marL="342900" marR="0" lvl="1" indent="0" algn="ctr" rtl="0">
              <a:lnSpc>
                <a:spcPct val="115000"/>
              </a:lnSpc>
              <a:spcBef>
                <a:spcPts val="0"/>
              </a:spcBef>
              <a:spcAft>
                <a:spcPts val="0"/>
              </a:spcAft>
              <a:buClr>
                <a:schemeClr val="accent1"/>
              </a:buClr>
              <a:buSzPts val="1100"/>
              <a:buFont typeface="Lato"/>
              <a:buNone/>
              <a:defRPr sz="1500" b="0" i="0" u="none" strike="noStrike" cap="none">
                <a:solidFill>
                  <a:schemeClr val="accent1"/>
                </a:solidFill>
                <a:latin typeface="Lato"/>
                <a:ea typeface="Lato"/>
                <a:cs typeface="Lato"/>
                <a:sym typeface="Lato"/>
              </a:defRPr>
            </a:lvl2pPr>
            <a:lvl3pPr marL="685800" marR="0" lvl="2" indent="0" algn="ctr" rtl="0">
              <a:lnSpc>
                <a:spcPct val="115000"/>
              </a:lnSpc>
              <a:spcBef>
                <a:spcPts val="0"/>
              </a:spcBef>
              <a:spcAft>
                <a:spcPts val="0"/>
              </a:spcAft>
              <a:buClr>
                <a:schemeClr val="accent1"/>
              </a:buClr>
              <a:buSzPts val="1100"/>
              <a:buFont typeface="Lato"/>
              <a:buNone/>
              <a:defRPr sz="1350" b="0" i="0" u="none" strike="noStrike" cap="none">
                <a:solidFill>
                  <a:schemeClr val="accent1"/>
                </a:solidFill>
                <a:latin typeface="Lato"/>
                <a:ea typeface="Lato"/>
                <a:cs typeface="Lato"/>
                <a:sym typeface="Lato"/>
              </a:defRPr>
            </a:lvl3pPr>
            <a:lvl4pPr marL="1028700" marR="0" lvl="3"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4pPr>
            <a:lvl5pPr marL="1371600" marR="0" lvl="4"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5pPr>
            <a:lvl6pPr marL="1714500" marR="0" lvl="5"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6pPr>
            <a:lvl7pPr marL="2057400" marR="0" lvl="6"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7pPr>
            <a:lvl8pPr marL="2400300" marR="0" lvl="7"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8pPr>
            <a:lvl9pPr marL="2743200" marR="0" lvl="8"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9pPr>
          </a:lstStyle>
          <a:p>
            <a:pPr marL="457200" indent="-317500" algn="l">
              <a:buClr>
                <a:srgbClr val="373A3C"/>
              </a:buClr>
              <a:buSzPts val="1400"/>
              <a:buFont typeface="Wingdings" panose="05000000000000000000" pitchFamily="2" charset="2"/>
              <a:buChar char="Ø"/>
            </a:pPr>
            <a:r>
              <a:rPr lang="en-GB" sz="1400" dirty="0">
                <a:solidFill>
                  <a:srgbClr val="373A3C"/>
                </a:solidFill>
                <a:latin typeface="Arial"/>
                <a:ea typeface="Arial"/>
                <a:cs typeface="Arial"/>
                <a:sym typeface="Arial"/>
              </a:rPr>
              <a:t>Defining Cloud computing</a:t>
            </a:r>
          </a:p>
          <a:p>
            <a:pPr marL="800100" lvl="1" indent="-317500" algn="l">
              <a:buClr>
                <a:srgbClr val="373A3C"/>
              </a:buClr>
              <a:buSzPts val="1400"/>
              <a:buFont typeface="Wingdings" panose="05000000000000000000" pitchFamily="2" charset="2"/>
              <a:buChar char="Ø"/>
            </a:pPr>
            <a:r>
              <a:rPr lang="en-US" sz="1200" dirty="0">
                <a:latin typeface="+mn-lt"/>
              </a:rPr>
              <a:t>Cloud computing can be described as a collection of multiple computing components supporting “abstracted virtualized, dynamically-scalable, managed computing power, storage, platforms, and services are delivered on demand to external customers over the Internet” (Foster et al., 2008)</a:t>
            </a:r>
          </a:p>
          <a:p>
            <a:pPr marL="457200" indent="-317500" algn="l">
              <a:buClr>
                <a:srgbClr val="373A3C"/>
              </a:buClr>
              <a:buSzPts val="1400"/>
              <a:buFont typeface="Wingdings" panose="05000000000000000000" pitchFamily="2" charset="2"/>
              <a:buChar char="Ø"/>
            </a:pPr>
            <a:r>
              <a:rPr lang="en-GB" sz="1400" dirty="0">
                <a:solidFill>
                  <a:srgbClr val="373A3C"/>
                </a:solidFill>
                <a:latin typeface="Arial"/>
                <a:ea typeface="Arial"/>
                <a:cs typeface="Arial"/>
                <a:sym typeface="Arial"/>
              </a:rPr>
              <a:t>Advantages</a:t>
            </a:r>
          </a:p>
          <a:p>
            <a:pPr marL="800100" lvl="1" indent="-317500" algn="l">
              <a:buClr>
                <a:srgbClr val="373A3C"/>
              </a:buClr>
              <a:buSzPts val="1400"/>
              <a:buFont typeface="Wingdings" panose="05000000000000000000" pitchFamily="2" charset="2"/>
              <a:buChar char="Ø"/>
            </a:pPr>
            <a:r>
              <a:rPr lang="en-GB" sz="1200" dirty="0">
                <a:solidFill>
                  <a:srgbClr val="373A3C"/>
                </a:solidFill>
                <a:latin typeface="Arial"/>
                <a:ea typeface="Arial"/>
                <a:cs typeface="Arial"/>
                <a:sym typeface="Arial"/>
              </a:rPr>
              <a:t>Scalability (</a:t>
            </a:r>
            <a:r>
              <a:rPr lang="en-GB" sz="1200" dirty="0" err="1">
                <a:solidFill>
                  <a:srgbClr val="373A3C"/>
                </a:solidFill>
                <a:latin typeface="Arial"/>
                <a:ea typeface="Arial"/>
                <a:cs typeface="Arial"/>
                <a:sym typeface="Arial"/>
              </a:rPr>
              <a:t>Pardeshi</a:t>
            </a:r>
            <a:r>
              <a:rPr lang="en-GB" sz="1200" dirty="0">
                <a:solidFill>
                  <a:srgbClr val="373A3C"/>
                </a:solidFill>
                <a:latin typeface="Arial"/>
                <a:ea typeface="Arial"/>
                <a:cs typeface="Arial"/>
                <a:sym typeface="Arial"/>
              </a:rPr>
              <a:t>, 2014).</a:t>
            </a:r>
          </a:p>
          <a:p>
            <a:pPr marL="800100" lvl="1" indent="-317500" algn="l">
              <a:buClr>
                <a:srgbClr val="373A3C"/>
              </a:buClr>
              <a:buSzPts val="1400"/>
              <a:buFont typeface="Wingdings" panose="05000000000000000000" pitchFamily="2" charset="2"/>
              <a:buChar char="Ø"/>
            </a:pPr>
            <a:r>
              <a:rPr lang="en-GB" sz="1200" dirty="0">
                <a:solidFill>
                  <a:srgbClr val="373A3C"/>
                </a:solidFill>
                <a:latin typeface="Arial"/>
                <a:ea typeface="Arial"/>
                <a:cs typeface="Arial"/>
                <a:sym typeface="Arial"/>
              </a:rPr>
              <a:t>Mobility (</a:t>
            </a:r>
            <a:r>
              <a:rPr lang="en-GB" sz="1200" dirty="0" err="1">
                <a:solidFill>
                  <a:srgbClr val="373A3C"/>
                </a:solidFill>
                <a:latin typeface="Arial"/>
                <a:ea typeface="Arial"/>
                <a:cs typeface="Arial"/>
                <a:sym typeface="Arial"/>
              </a:rPr>
              <a:t>Pardeshi</a:t>
            </a:r>
            <a:r>
              <a:rPr lang="en-GB" sz="1200" dirty="0">
                <a:solidFill>
                  <a:srgbClr val="373A3C"/>
                </a:solidFill>
                <a:latin typeface="Arial"/>
                <a:ea typeface="Arial"/>
                <a:cs typeface="Arial"/>
                <a:sym typeface="Arial"/>
              </a:rPr>
              <a:t>, 2014).</a:t>
            </a:r>
          </a:p>
          <a:p>
            <a:pPr marL="800100" lvl="1" indent="-317500" algn="l">
              <a:buClr>
                <a:srgbClr val="373A3C"/>
              </a:buClr>
              <a:buSzPts val="1400"/>
              <a:buFont typeface="Wingdings" panose="05000000000000000000" pitchFamily="2" charset="2"/>
              <a:buChar char="Ø"/>
            </a:pPr>
            <a:r>
              <a:rPr lang="en-GB" sz="1200" dirty="0">
                <a:solidFill>
                  <a:srgbClr val="373A3C"/>
                </a:solidFill>
                <a:latin typeface="Arial"/>
                <a:ea typeface="Arial"/>
                <a:cs typeface="Arial"/>
                <a:sym typeface="Arial"/>
              </a:rPr>
              <a:t>New Services (</a:t>
            </a:r>
            <a:r>
              <a:rPr lang="en-GB" sz="1200" dirty="0" err="1">
                <a:solidFill>
                  <a:srgbClr val="373A3C"/>
                </a:solidFill>
                <a:latin typeface="Arial"/>
                <a:ea typeface="Arial"/>
                <a:cs typeface="Arial"/>
                <a:sym typeface="Arial"/>
              </a:rPr>
              <a:t>Pardeshi</a:t>
            </a:r>
            <a:r>
              <a:rPr lang="en-GB" sz="1200" dirty="0">
                <a:solidFill>
                  <a:srgbClr val="373A3C"/>
                </a:solidFill>
                <a:latin typeface="Arial"/>
                <a:ea typeface="Arial"/>
                <a:cs typeface="Arial"/>
                <a:sym typeface="Arial"/>
              </a:rPr>
              <a:t>, 2014).</a:t>
            </a:r>
          </a:p>
          <a:p>
            <a:pPr marL="800100" lvl="1" indent="-317500" algn="l">
              <a:buClr>
                <a:srgbClr val="373A3C"/>
              </a:buClr>
              <a:buSzPts val="1400"/>
              <a:buFont typeface="Wingdings" panose="05000000000000000000" pitchFamily="2" charset="2"/>
              <a:buChar char="Ø"/>
            </a:pPr>
            <a:r>
              <a:rPr lang="en-GB" sz="1200" dirty="0">
                <a:solidFill>
                  <a:srgbClr val="373A3C"/>
                </a:solidFill>
                <a:latin typeface="Arial"/>
                <a:ea typeface="Arial"/>
                <a:cs typeface="Arial"/>
                <a:sym typeface="Arial"/>
              </a:rPr>
              <a:t>Storage (</a:t>
            </a:r>
            <a:r>
              <a:rPr lang="en-GB" sz="1200" dirty="0" err="1">
                <a:solidFill>
                  <a:srgbClr val="373A3C"/>
                </a:solidFill>
                <a:latin typeface="Arial"/>
                <a:ea typeface="Arial"/>
                <a:cs typeface="Arial"/>
                <a:sym typeface="Arial"/>
              </a:rPr>
              <a:t>Pardeshi</a:t>
            </a:r>
            <a:r>
              <a:rPr lang="en-GB" sz="1200" dirty="0">
                <a:solidFill>
                  <a:srgbClr val="373A3C"/>
                </a:solidFill>
                <a:latin typeface="Arial"/>
                <a:ea typeface="Arial"/>
                <a:cs typeface="Arial"/>
                <a:sym typeface="Arial"/>
              </a:rPr>
              <a:t>, 2014).</a:t>
            </a:r>
          </a:p>
          <a:p>
            <a:pPr marL="800100" lvl="1" indent="-317500" algn="l">
              <a:buClr>
                <a:srgbClr val="373A3C"/>
              </a:buClr>
              <a:buSzPts val="1400"/>
              <a:buFont typeface="Wingdings" panose="05000000000000000000" pitchFamily="2" charset="2"/>
              <a:buChar char="Ø"/>
            </a:pPr>
            <a:r>
              <a:rPr lang="en-GB" sz="1200" dirty="0">
                <a:solidFill>
                  <a:srgbClr val="373A3C"/>
                </a:solidFill>
                <a:latin typeface="Arial"/>
                <a:ea typeface="Arial"/>
                <a:cs typeface="Arial"/>
                <a:sym typeface="Arial"/>
              </a:rPr>
              <a:t>Business Resiliency (</a:t>
            </a:r>
            <a:r>
              <a:rPr lang="en-GB" sz="1200" dirty="0" err="1">
                <a:solidFill>
                  <a:srgbClr val="373A3C"/>
                </a:solidFill>
                <a:latin typeface="Arial"/>
                <a:ea typeface="Arial"/>
                <a:cs typeface="Arial"/>
                <a:sym typeface="Arial"/>
              </a:rPr>
              <a:t>Pardeshi</a:t>
            </a:r>
            <a:r>
              <a:rPr lang="en-GB" sz="1200" dirty="0">
                <a:solidFill>
                  <a:srgbClr val="373A3C"/>
                </a:solidFill>
                <a:latin typeface="Arial"/>
                <a:ea typeface="Arial"/>
                <a:cs typeface="Arial"/>
                <a:sym typeface="Arial"/>
              </a:rPr>
              <a:t>, 2014).</a:t>
            </a:r>
          </a:p>
          <a:p>
            <a:pPr marL="800100" lvl="1" indent="-317500" algn="l">
              <a:buClr>
                <a:srgbClr val="373A3C"/>
              </a:buClr>
              <a:buSzPts val="1400"/>
              <a:buFont typeface="Wingdings" panose="05000000000000000000" pitchFamily="2" charset="2"/>
              <a:buChar char="Ø"/>
            </a:pPr>
            <a:r>
              <a:rPr lang="en-GB" sz="1200" dirty="0">
                <a:solidFill>
                  <a:srgbClr val="373A3C"/>
                </a:solidFill>
                <a:latin typeface="Arial"/>
                <a:ea typeface="Arial"/>
                <a:cs typeface="Arial"/>
                <a:sym typeface="Arial"/>
              </a:rPr>
              <a:t>Security (</a:t>
            </a:r>
            <a:r>
              <a:rPr lang="en-GB" sz="1200" dirty="0" err="1">
                <a:solidFill>
                  <a:srgbClr val="373A3C"/>
                </a:solidFill>
                <a:latin typeface="Arial"/>
                <a:ea typeface="Arial"/>
                <a:cs typeface="Arial"/>
                <a:sym typeface="Arial"/>
              </a:rPr>
              <a:t>Pardeshi</a:t>
            </a:r>
            <a:r>
              <a:rPr lang="en-GB" sz="1200" dirty="0">
                <a:solidFill>
                  <a:srgbClr val="373A3C"/>
                </a:solidFill>
                <a:latin typeface="Arial"/>
                <a:ea typeface="Arial"/>
                <a:cs typeface="Arial"/>
                <a:sym typeface="Arial"/>
              </a:rPr>
              <a:t>, 2014).</a:t>
            </a:r>
          </a:p>
          <a:p>
            <a:pPr marL="800100" lvl="1" indent="-317500" algn="l">
              <a:buClr>
                <a:srgbClr val="373A3C"/>
              </a:buClr>
              <a:buSzPts val="1400"/>
              <a:buFont typeface="Wingdings" panose="05000000000000000000" pitchFamily="2" charset="2"/>
              <a:buChar char="Ø"/>
            </a:pPr>
            <a:r>
              <a:rPr lang="en-GB" sz="1200" dirty="0">
                <a:solidFill>
                  <a:srgbClr val="373A3C"/>
                </a:solidFill>
                <a:latin typeface="Arial"/>
                <a:ea typeface="Arial"/>
                <a:cs typeface="Arial"/>
                <a:sym typeface="Arial"/>
              </a:rPr>
              <a:t>Paperless and </a:t>
            </a:r>
            <a:r>
              <a:rPr lang="en-GB" sz="1200" dirty="0">
                <a:solidFill>
                  <a:srgbClr val="373A3C"/>
                </a:solidFill>
                <a:latin typeface="Arial"/>
                <a:cs typeface="Arial"/>
                <a:sym typeface="Arial"/>
              </a:rPr>
              <a:t>Digitalization (</a:t>
            </a:r>
            <a:r>
              <a:rPr lang="en-US" sz="1200" dirty="0" err="1">
                <a:solidFill>
                  <a:srgbClr val="373A3C"/>
                </a:solidFill>
                <a:latin typeface="Arial"/>
                <a:cs typeface="Arial"/>
              </a:rPr>
              <a:t>Bouyer</a:t>
            </a:r>
            <a:r>
              <a:rPr lang="en-US" sz="1200" dirty="0">
                <a:solidFill>
                  <a:srgbClr val="373A3C"/>
                </a:solidFill>
                <a:latin typeface="Arial"/>
                <a:cs typeface="Arial"/>
              </a:rPr>
              <a:t> &amp; </a:t>
            </a:r>
            <a:r>
              <a:rPr lang="en-US" sz="1200" dirty="0" err="1">
                <a:solidFill>
                  <a:srgbClr val="373A3C"/>
                </a:solidFill>
                <a:latin typeface="Arial"/>
                <a:cs typeface="Arial"/>
              </a:rPr>
              <a:t>Arasteh</a:t>
            </a:r>
            <a:r>
              <a:rPr lang="en-US" sz="1200" dirty="0">
                <a:solidFill>
                  <a:srgbClr val="373A3C"/>
                </a:solidFill>
                <a:latin typeface="Arial"/>
                <a:cs typeface="Arial"/>
              </a:rPr>
              <a:t>, 2014</a:t>
            </a:r>
            <a:r>
              <a:rPr lang="en-GB" sz="1200" dirty="0">
                <a:solidFill>
                  <a:srgbClr val="373A3C"/>
                </a:solidFill>
                <a:latin typeface="Arial"/>
                <a:cs typeface="Arial"/>
                <a:sym typeface="Arial"/>
              </a:rPr>
              <a:t>)</a:t>
            </a:r>
          </a:p>
          <a:p>
            <a:pPr marL="800100" lvl="1" indent="-317500" algn="l">
              <a:buClr>
                <a:srgbClr val="373A3C"/>
              </a:buClr>
              <a:buSzPts val="1400"/>
              <a:buFont typeface="Wingdings" panose="05000000000000000000" pitchFamily="2" charset="2"/>
              <a:buChar char="Ø"/>
            </a:pPr>
            <a:endParaRPr lang="en-GB" sz="1200" dirty="0">
              <a:solidFill>
                <a:srgbClr val="373A3C"/>
              </a:solidFill>
              <a:latin typeface="Arial"/>
              <a:ea typeface="Arial"/>
              <a:cs typeface="Arial"/>
              <a:sym typeface="Arial"/>
            </a:endParaRPr>
          </a:p>
          <a:p>
            <a:pPr marL="457200" indent="-317500" algn="l">
              <a:buClr>
                <a:srgbClr val="373A3C"/>
              </a:buClr>
              <a:buSzPts val="1400"/>
              <a:buFont typeface="Wingdings" panose="05000000000000000000" pitchFamily="2" charset="2"/>
              <a:buChar char="Ø"/>
            </a:pPr>
            <a:r>
              <a:rPr lang="en-GB" sz="1400" dirty="0">
                <a:solidFill>
                  <a:srgbClr val="373A3C"/>
                </a:solidFill>
                <a:latin typeface="Arial"/>
                <a:ea typeface="Arial"/>
                <a:cs typeface="Arial"/>
                <a:sym typeface="Arial"/>
              </a:rPr>
              <a:t>Disadvantages of Cloud Adaptation (</a:t>
            </a:r>
            <a:r>
              <a:rPr lang="en-GB" sz="1400" dirty="0" err="1">
                <a:solidFill>
                  <a:srgbClr val="373A3C"/>
                </a:solidFill>
                <a:latin typeface="Arial"/>
                <a:ea typeface="Arial"/>
                <a:cs typeface="Arial"/>
                <a:sym typeface="Arial"/>
              </a:rPr>
              <a:t>Nibusinessinfo.co.uk</a:t>
            </a:r>
            <a:r>
              <a:rPr lang="en-GB" sz="1400" dirty="0">
                <a:solidFill>
                  <a:srgbClr val="373A3C"/>
                </a:solidFill>
                <a:latin typeface="Arial"/>
                <a:ea typeface="Arial"/>
                <a:cs typeface="Arial"/>
                <a:sym typeface="Arial"/>
              </a:rPr>
              <a:t>, N.D.).</a:t>
            </a:r>
            <a:br>
              <a:rPr lang="en-GB" sz="1400" dirty="0">
                <a:solidFill>
                  <a:srgbClr val="373A3C"/>
                </a:solidFill>
                <a:latin typeface="Arial"/>
                <a:ea typeface="Arial"/>
                <a:cs typeface="Arial"/>
                <a:sym typeface="Arial"/>
              </a:rPr>
            </a:br>
            <a:r>
              <a:rPr lang="en-GB" sz="1100" dirty="0">
                <a:solidFill>
                  <a:srgbClr val="373A3C"/>
                </a:solidFill>
                <a:latin typeface="Arial"/>
                <a:ea typeface="Arial"/>
                <a:cs typeface="Arial"/>
                <a:sym typeface="Arial"/>
              </a:rPr>
              <a:t>Restricted control over data.</a:t>
            </a:r>
          </a:p>
          <a:p>
            <a:pPr marL="800100" lvl="1" indent="-317500" algn="l">
              <a:buClr>
                <a:srgbClr val="373A3C"/>
              </a:buClr>
              <a:buSzPts val="1400"/>
              <a:buFont typeface="Wingdings" panose="05000000000000000000" pitchFamily="2" charset="2"/>
              <a:buChar char="Ø"/>
            </a:pPr>
            <a:r>
              <a:rPr lang="en-GB" sz="1200" dirty="0">
                <a:solidFill>
                  <a:srgbClr val="373A3C"/>
                </a:solidFill>
                <a:latin typeface="Arial"/>
                <a:ea typeface="Arial"/>
                <a:cs typeface="Arial"/>
                <a:sym typeface="Arial"/>
              </a:rPr>
              <a:t>Similar Infosec configuration.</a:t>
            </a:r>
          </a:p>
          <a:p>
            <a:pPr marL="800100" lvl="1" indent="-317500" algn="l">
              <a:buClr>
                <a:srgbClr val="373A3C"/>
              </a:buClr>
              <a:buSzPts val="1400"/>
              <a:buFont typeface="Wingdings" panose="05000000000000000000" pitchFamily="2" charset="2"/>
              <a:buChar char="Ø"/>
            </a:pPr>
            <a:r>
              <a:rPr lang="en-GB" sz="1200" dirty="0">
                <a:solidFill>
                  <a:srgbClr val="373A3C"/>
                </a:solidFill>
                <a:latin typeface="Arial"/>
                <a:ea typeface="Arial"/>
                <a:cs typeface="Arial"/>
                <a:sym typeface="Arial"/>
              </a:rPr>
              <a:t>Shared services.</a:t>
            </a:r>
          </a:p>
          <a:p>
            <a:pPr marL="800100" lvl="1" indent="-317500" algn="l">
              <a:buClr>
                <a:srgbClr val="373A3C"/>
              </a:buClr>
              <a:buSzPts val="1400"/>
              <a:buFont typeface="Wingdings" panose="05000000000000000000" pitchFamily="2" charset="2"/>
              <a:buChar char="Ø"/>
            </a:pPr>
            <a:endParaRPr lang="en-GB" sz="1100" dirty="0">
              <a:solidFill>
                <a:srgbClr val="373A3C"/>
              </a:solidFill>
              <a:latin typeface="Arial"/>
              <a:ea typeface="Arial"/>
              <a:cs typeface="Arial"/>
              <a:sym typeface="Arial"/>
            </a:endParaRPr>
          </a:p>
          <a:p>
            <a:pPr marL="800100" lvl="1" indent="-317500" algn="l">
              <a:buClr>
                <a:srgbClr val="373A3C"/>
              </a:buClr>
              <a:buSzPts val="1400"/>
              <a:buFont typeface="Wingdings" panose="05000000000000000000" pitchFamily="2" charset="2"/>
              <a:buChar char="Ø"/>
            </a:pPr>
            <a:endParaRPr lang="en-GB" sz="1100" dirty="0">
              <a:solidFill>
                <a:srgbClr val="373A3C"/>
              </a:solidFill>
              <a:latin typeface="Arial"/>
              <a:ea typeface="Arial"/>
              <a:cs typeface="Arial"/>
              <a:sym typeface="Arial"/>
            </a:endParaRPr>
          </a:p>
          <a:p>
            <a:pPr marL="285750" indent="-285750" algn="l">
              <a:buFont typeface="Wingdings" panose="05000000000000000000" pitchFamily="2" charset="2"/>
              <a:buChar char="Ø"/>
            </a:pPr>
            <a:endParaRPr lang="en-GB" sz="1400" dirty="0">
              <a:solidFill>
                <a:srgbClr val="373A3C"/>
              </a:solidFill>
              <a:latin typeface="Arial"/>
              <a:ea typeface="Arial"/>
              <a:cs typeface="Arial"/>
              <a:sym typeface="Arial"/>
            </a:endParaRPr>
          </a:p>
        </p:txBody>
      </p:sp>
      <p:sp>
        <p:nvSpPr>
          <p:cNvPr id="10" name="Google Shape;102;p15">
            <a:extLst>
              <a:ext uri="{FF2B5EF4-FFF2-40B4-BE49-F238E27FC236}">
                <a16:creationId xmlns:a16="http://schemas.microsoft.com/office/drawing/2014/main" id="{2E2743BC-52AC-7857-CC84-EDC64FA68AD0}"/>
              </a:ext>
            </a:extLst>
          </p:cNvPr>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3</a:t>
            </a:fld>
            <a:endParaRPr>
              <a:solidFill>
                <a:schemeClr val="accent1"/>
              </a:solidFill>
            </a:endParaRPr>
          </a:p>
        </p:txBody>
      </p:sp>
      <p:pic>
        <p:nvPicPr>
          <p:cNvPr id="2" name="Audio Recording May 16, 2022 at 7:32:18 PM" descr="Audio Recording May 16, 2022 at 7:32:18 PM">
            <a:hlinkClick r:id="" action="ppaction://media"/>
            <a:extLst>
              <a:ext uri="{FF2B5EF4-FFF2-40B4-BE49-F238E27FC236}">
                <a16:creationId xmlns:a16="http://schemas.microsoft.com/office/drawing/2014/main" id="{224CDE7D-F57A-8786-8038-BC868A53327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extLst>
      <p:ext uri="{BB962C8B-B14F-4D97-AF65-F5344CB8AC3E}">
        <p14:creationId xmlns:p14="http://schemas.microsoft.com/office/powerpoint/2010/main" val="1039666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50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21;p18">
            <a:extLst>
              <a:ext uri="{FF2B5EF4-FFF2-40B4-BE49-F238E27FC236}">
                <a16:creationId xmlns:a16="http://schemas.microsoft.com/office/drawing/2014/main" id="{2AB6D24A-4CFD-EDCB-9348-98BC01C72621}"/>
              </a:ext>
            </a:extLst>
          </p:cNvPr>
          <p:cNvSpPr txBox="1">
            <a:spLocks/>
          </p:cNvSpPr>
          <p:nvPr/>
        </p:nvSpPr>
        <p:spPr>
          <a:xfrm>
            <a:off x="727650" y="581950"/>
            <a:ext cx="7688700" cy="53520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Raleway"/>
              <a:buNone/>
              <a:defRPr sz="45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9pPr>
          </a:lstStyle>
          <a:p>
            <a:pPr algn="l"/>
            <a:r>
              <a:rPr lang="en-GB" sz="2100" dirty="0"/>
              <a:t>Literature Review Outcome</a:t>
            </a:r>
          </a:p>
        </p:txBody>
      </p:sp>
      <p:sp>
        <p:nvSpPr>
          <p:cNvPr id="8" name="Google Shape;122;p18">
            <a:extLst>
              <a:ext uri="{FF2B5EF4-FFF2-40B4-BE49-F238E27FC236}">
                <a16:creationId xmlns:a16="http://schemas.microsoft.com/office/drawing/2014/main" id="{DC739F19-8EE0-6195-2DED-89DA452B4D6A}"/>
              </a:ext>
            </a:extLst>
          </p:cNvPr>
          <p:cNvSpPr txBox="1">
            <a:spLocks/>
          </p:cNvSpPr>
          <p:nvPr/>
        </p:nvSpPr>
        <p:spPr>
          <a:xfrm>
            <a:off x="727650" y="1117150"/>
            <a:ext cx="7688700" cy="3359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marR="0" lvl="0" indent="0" algn="ctr" rtl="0">
              <a:lnSpc>
                <a:spcPct val="115000"/>
              </a:lnSpc>
              <a:spcBef>
                <a:spcPts val="0"/>
              </a:spcBef>
              <a:spcAft>
                <a:spcPts val="0"/>
              </a:spcAft>
              <a:buClr>
                <a:schemeClr val="accent1"/>
              </a:buClr>
              <a:buSzPts val="1300"/>
              <a:buFont typeface="Lato"/>
              <a:buNone/>
              <a:defRPr sz="1800" b="0" i="0" u="none" strike="noStrike" cap="none">
                <a:solidFill>
                  <a:schemeClr val="accent1"/>
                </a:solidFill>
                <a:latin typeface="Lato"/>
                <a:ea typeface="Lato"/>
                <a:cs typeface="Lato"/>
                <a:sym typeface="Lato"/>
              </a:defRPr>
            </a:lvl1pPr>
            <a:lvl2pPr marL="342900" marR="0" lvl="1" indent="0" algn="ctr" rtl="0">
              <a:lnSpc>
                <a:spcPct val="115000"/>
              </a:lnSpc>
              <a:spcBef>
                <a:spcPts val="0"/>
              </a:spcBef>
              <a:spcAft>
                <a:spcPts val="0"/>
              </a:spcAft>
              <a:buClr>
                <a:schemeClr val="accent1"/>
              </a:buClr>
              <a:buSzPts val="1100"/>
              <a:buFont typeface="Lato"/>
              <a:buNone/>
              <a:defRPr sz="1500" b="0" i="0" u="none" strike="noStrike" cap="none">
                <a:solidFill>
                  <a:schemeClr val="accent1"/>
                </a:solidFill>
                <a:latin typeface="Lato"/>
                <a:ea typeface="Lato"/>
                <a:cs typeface="Lato"/>
                <a:sym typeface="Lato"/>
              </a:defRPr>
            </a:lvl2pPr>
            <a:lvl3pPr marL="685800" marR="0" lvl="2" indent="0" algn="ctr" rtl="0">
              <a:lnSpc>
                <a:spcPct val="115000"/>
              </a:lnSpc>
              <a:spcBef>
                <a:spcPts val="0"/>
              </a:spcBef>
              <a:spcAft>
                <a:spcPts val="0"/>
              </a:spcAft>
              <a:buClr>
                <a:schemeClr val="accent1"/>
              </a:buClr>
              <a:buSzPts val="1100"/>
              <a:buFont typeface="Lato"/>
              <a:buNone/>
              <a:defRPr sz="1350" b="0" i="0" u="none" strike="noStrike" cap="none">
                <a:solidFill>
                  <a:schemeClr val="accent1"/>
                </a:solidFill>
                <a:latin typeface="Lato"/>
                <a:ea typeface="Lato"/>
                <a:cs typeface="Lato"/>
                <a:sym typeface="Lato"/>
              </a:defRPr>
            </a:lvl3pPr>
            <a:lvl4pPr marL="1028700" marR="0" lvl="3"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4pPr>
            <a:lvl5pPr marL="1371600" marR="0" lvl="4"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5pPr>
            <a:lvl6pPr marL="1714500" marR="0" lvl="5"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6pPr>
            <a:lvl7pPr marL="2057400" marR="0" lvl="6"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7pPr>
            <a:lvl8pPr marL="2400300" marR="0" lvl="7"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8pPr>
            <a:lvl9pPr marL="2743200" marR="0" lvl="8"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9pPr>
          </a:lstStyle>
          <a:p>
            <a:pPr marL="457200" indent="-319405" algn="l">
              <a:lnSpc>
                <a:spcPct val="90000"/>
              </a:lnSpc>
              <a:spcBef>
                <a:spcPts val="1000"/>
              </a:spcBef>
              <a:buClr>
                <a:srgbClr val="373A3C"/>
              </a:buClr>
              <a:buSzPct val="100000"/>
              <a:buFont typeface="Wingdings" panose="05000000000000000000" pitchFamily="2" charset="2"/>
              <a:buChar char="Ø"/>
            </a:pPr>
            <a:r>
              <a:rPr lang="en-GB" sz="1200" dirty="0">
                <a:solidFill>
                  <a:srgbClr val="373A3C"/>
                </a:solidFill>
                <a:latin typeface="Arial"/>
                <a:ea typeface="Arial"/>
                <a:cs typeface="Arial"/>
                <a:sym typeface="Arial"/>
              </a:rPr>
              <a:t>Due to a decrease in the budget over the years due to economic slowdown, the cloud has become a </a:t>
            </a:r>
            <a:r>
              <a:rPr lang="en-GB" sz="1200" dirty="0">
                <a:solidFill>
                  <a:srgbClr val="373A3C"/>
                </a:solidFill>
                <a:latin typeface="Arial"/>
                <a:cs typeface="Arial"/>
                <a:sym typeface="Arial"/>
              </a:rPr>
              <a:t>major key player to assist higher education to achieve the required infrastructure at a lower cost. This can also help the students from weaker economic sections to avail higher education at a subsidized cost. (</a:t>
            </a:r>
            <a:r>
              <a:rPr lang="en-US" sz="1200" dirty="0" err="1">
                <a:solidFill>
                  <a:srgbClr val="373A3C"/>
                </a:solidFill>
                <a:latin typeface="Arial"/>
                <a:cs typeface="Arial"/>
              </a:rPr>
              <a:t>Pardeshi</a:t>
            </a:r>
            <a:r>
              <a:rPr lang="en-US" sz="1200" dirty="0">
                <a:solidFill>
                  <a:srgbClr val="373A3C"/>
                </a:solidFill>
                <a:latin typeface="Arial"/>
                <a:cs typeface="Arial"/>
              </a:rPr>
              <a:t>, 2014) </a:t>
            </a:r>
            <a:r>
              <a:rPr lang="en-GB" sz="1200" dirty="0">
                <a:solidFill>
                  <a:srgbClr val="373A3C"/>
                </a:solidFill>
                <a:latin typeface="Arial"/>
                <a:cs typeface="Arial"/>
                <a:sym typeface="Arial"/>
              </a:rPr>
              <a:t>.</a:t>
            </a:r>
          </a:p>
          <a:p>
            <a:pPr marL="457200" indent="-319405" algn="l">
              <a:lnSpc>
                <a:spcPct val="90000"/>
              </a:lnSpc>
              <a:spcBef>
                <a:spcPts val="1000"/>
              </a:spcBef>
              <a:buClr>
                <a:srgbClr val="373A3C"/>
              </a:buClr>
              <a:buSzPct val="100000"/>
              <a:buFont typeface="Wingdings" panose="05000000000000000000" pitchFamily="2" charset="2"/>
              <a:buChar char="Ø"/>
            </a:pPr>
            <a:r>
              <a:rPr lang="en-GB" sz="1200" dirty="0" err="1">
                <a:solidFill>
                  <a:srgbClr val="373A3C"/>
                </a:solidFill>
                <a:latin typeface="Arial"/>
                <a:cs typeface="Arial"/>
                <a:sym typeface="Arial"/>
              </a:rPr>
              <a:t>Pardeshi</a:t>
            </a:r>
            <a:r>
              <a:rPr lang="en-GB" sz="1200" dirty="0">
                <a:solidFill>
                  <a:srgbClr val="373A3C"/>
                </a:solidFill>
                <a:latin typeface="Arial"/>
                <a:cs typeface="Arial"/>
                <a:sym typeface="Arial"/>
              </a:rPr>
              <a:t> (2014) states that cloud-based institutes can easily scale up to meet the requirement of the growing demand for systems and computational power. Also provides flexibility to reach out globally to foreign national students. This can also help the professionals to restart their education.</a:t>
            </a:r>
          </a:p>
          <a:p>
            <a:pPr marL="457200" indent="-319405" algn="l">
              <a:lnSpc>
                <a:spcPct val="90000"/>
              </a:lnSpc>
              <a:spcBef>
                <a:spcPts val="1000"/>
              </a:spcBef>
              <a:buClr>
                <a:srgbClr val="373A3C"/>
              </a:buClr>
              <a:buSzPct val="100000"/>
              <a:buFont typeface="Wingdings" panose="05000000000000000000" pitchFamily="2" charset="2"/>
              <a:buChar char="Ø"/>
            </a:pPr>
            <a:r>
              <a:rPr lang="en-GB" sz="1200" dirty="0">
                <a:solidFill>
                  <a:srgbClr val="373A3C"/>
                </a:solidFill>
                <a:latin typeface="Arial"/>
                <a:cs typeface="Arial"/>
                <a:sym typeface="Arial"/>
              </a:rPr>
              <a:t>Latest technology such as AIML, Kubernetes, Quantum, DevOps, </a:t>
            </a:r>
            <a:r>
              <a:rPr lang="en-GB" sz="1200" dirty="0" err="1">
                <a:solidFill>
                  <a:srgbClr val="373A3C"/>
                </a:solidFill>
                <a:latin typeface="Arial"/>
                <a:cs typeface="Arial"/>
                <a:sym typeface="Arial"/>
              </a:rPr>
              <a:t>DevSecOps</a:t>
            </a:r>
            <a:r>
              <a:rPr lang="en-GB" sz="1200" dirty="0">
                <a:solidFill>
                  <a:srgbClr val="373A3C"/>
                </a:solidFill>
                <a:latin typeface="Arial"/>
                <a:cs typeface="Arial"/>
                <a:sym typeface="Arial"/>
              </a:rPr>
              <a:t>, IoT, VR, etc. service is provided by cloud service providers which can be leveraged by higher education institutes to upgrade their courses (Wan et al., 2018).</a:t>
            </a:r>
          </a:p>
          <a:p>
            <a:pPr marL="457200" indent="-319405" algn="l">
              <a:lnSpc>
                <a:spcPct val="90000"/>
              </a:lnSpc>
              <a:spcBef>
                <a:spcPts val="1000"/>
              </a:spcBef>
              <a:buClr>
                <a:srgbClr val="373A3C"/>
              </a:buClr>
              <a:buSzPct val="100000"/>
              <a:buFont typeface="Wingdings" panose="05000000000000000000" pitchFamily="2" charset="2"/>
              <a:buChar char="Ø"/>
            </a:pPr>
            <a:r>
              <a:rPr lang="en-GB" sz="1200" dirty="0">
                <a:solidFill>
                  <a:srgbClr val="373A3C"/>
                </a:solidFill>
                <a:latin typeface="Arial"/>
                <a:cs typeface="Arial"/>
                <a:sym typeface="Arial"/>
              </a:rPr>
              <a:t>Institutes can leverage the scalable storage provided by cloud providers (Azure, 2022.a).</a:t>
            </a:r>
          </a:p>
          <a:p>
            <a:pPr marL="457200" indent="-319405" algn="l">
              <a:lnSpc>
                <a:spcPct val="90000"/>
              </a:lnSpc>
              <a:spcBef>
                <a:spcPts val="1000"/>
              </a:spcBef>
              <a:buClr>
                <a:srgbClr val="373A3C"/>
              </a:buClr>
              <a:buSzPct val="100000"/>
              <a:buFont typeface="Wingdings" panose="05000000000000000000" pitchFamily="2" charset="2"/>
              <a:buChar char="Ø"/>
            </a:pPr>
            <a:r>
              <a:rPr lang="en-GB" sz="1200" dirty="0">
                <a:solidFill>
                  <a:srgbClr val="373A3C"/>
                </a:solidFill>
                <a:latin typeface="Arial"/>
                <a:cs typeface="Arial"/>
                <a:sym typeface="Arial"/>
              </a:rPr>
              <a:t>McKinsey &amp; Company (2022), </a:t>
            </a:r>
            <a:r>
              <a:rPr lang="en-GB" sz="1200" dirty="0" err="1">
                <a:solidFill>
                  <a:srgbClr val="373A3C"/>
                </a:solidFill>
                <a:latin typeface="Arial"/>
                <a:cs typeface="Arial"/>
                <a:sym typeface="Arial"/>
              </a:rPr>
              <a:t>Pardeshi</a:t>
            </a:r>
            <a:r>
              <a:rPr lang="en-GB" sz="1200" dirty="0">
                <a:solidFill>
                  <a:srgbClr val="373A3C"/>
                </a:solidFill>
                <a:latin typeface="Arial"/>
                <a:cs typeface="Arial"/>
                <a:sym typeface="Arial"/>
              </a:rPr>
              <a:t> (2014), AWS (2022), and Azure (2022.b) discussed the importance of data and service redundancy that can be easily opted in the service provided by the cloud service providers which can help in mitigating disaster scenarios such as ransomware, accidental deletion of data, hardware crash, etc.</a:t>
            </a:r>
          </a:p>
        </p:txBody>
      </p:sp>
      <p:sp>
        <p:nvSpPr>
          <p:cNvPr id="9" name="Google Shape;123;p18">
            <a:extLst>
              <a:ext uri="{FF2B5EF4-FFF2-40B4-BE49-F238E27FC236}">
                <a16:creationId xmlns:a16="http://schemas.microsoft.com/office/drawing/2014/main" id="{15A93E32-4C41-547F-BFD5-F2FE4F3F327C}"/>
              </a:ext>
            </a:extLst>
          </p:cNvPr>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4</a:t>
            </a:fld>
            <a:endParaRPr>
              <a:solidFill>
                <a:schemeClr val="accent1"/>
              </a:solidFill>
            </a:endParaRPr>
          </a:p>
        </p:txBody>
      </p:sp>
      <p:pic>
        <p:nvPicPr>
          <p:cNvPr id="3" name="Slide 4.aiff" descr="Slide 4.aiff">
            <a:hlinkClick r:id="" action="ppaction://media"/>
            <a:extLst>
              <a:ext uri="{FF2B5EF4-FFF2-40B4-BE49-F238E27FC236}">
                <a16:creationId xmlns:a16="http://schemas.microsoft.com/office/drawing/2014/main" id="{CD74B66A-9C2C-4125-90C9-CF6F67CF98F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165600" y="2165350"/>
            <a:ext cx="812800" cy="812800"/>
          </a:xfrm>
          <a:prstGeom prst="rect">
            <a:avLst/>
          </a:prstGeom>
        </p:spPr>
      </p:pic>
      <p:pic>
        <p:nvPicPr>
          <p:cNvPr id="2" name="Audio Recording May 16, 2022 at 7:36:56 PM" descr="Audio Recording May 16, 2022 at 7:36:56 PM">
            <a:hlinkClick r:id="" action="ppaction://media"/>
            <a:extLst>
              <a:ext uri="{FF2B5EF4-FFF2-40B4-BE49-F238E27FC236}">
                <a16:creationId xmlns:a16="http://schemas.microsoft.com/office/drawing/2014/main" id="{A4E5155E-BBCE-8F8A-7646-E5DBF8CEDFDA}"/>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4165600" y="2165350"/>
            <a:ext cx="812800" cy="812800"/>
          </a:xfrm>
          <a:prstGeom prst="rect">
            <a:avLst/>
          </a:prstGeom>
        </p:spPr>
      </p:pic>
    </p:spTree>
    <p:extLst>
      <p:ext uri="{BB962C8B-B14F-4D97-AF65-F5344CB8AC3E}">
        <p14:creationId xmlns:p14="http://schemas.microsoft.com/office/powerpoint/2010/main" val="1653471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2182"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740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3"/>
                </p:tgtEl>
              </p:cMediaNode>
            </p:audio>
            <p:audio>
              <p:cMediaNode vol="80000">
                <p:cTn id="12"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21;p18">
            <a:extLst>
              <a:ext uri="{FF2B5EF4-FFF2-40B4-BE49-F238E27FC236}">
                <a16:creationId xmlns:a16="http://schemas.microsoft.com/office/drawing/2014/main" id="{2AB6D24A-4CFD-EDCB-9348-98BC01C72621}"/>
              </a:ext>
            </a:extLst>
          </p:cNvPr>
          <p:cNvSpPr txBox="1">
            <a:spLocks/>
          </p:cNvSpPr>
          <p:nvPr/>
        </p:nvSpPr>
        <p:spPr>
          <a:xfrm>
            <a:off x="727650" y="581950"/>
            <a:ext cx="7688700" cy="53520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Raleway"/>
              <a:buNone/>
              <a:defRPr sz="45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9pPr>
          </a:lstStyle>
          <a:p>
            <a:pPr algn="l"/>
            <a:r>
              <a:rPr lang="en-GB" sz="2000" dirty="0"/>
              <a:t>Literature Review Outcome (Continued)</a:t>
            </a:r>
          </a:p>
        </p:txBody>
      </p:sp>
      <p:sp>
        <p:nvSpPr>
          <p:cNvPr id="8" name="Google Shape;122;p18">
            <a:extLst>
              <a:ext uri="{FF2B5EF4-FFF2-40B4-BE49-F238E27FC236}">
                <a16:creationId xmlns:a16="http://schemas.microsoft.com/office/drawing/2014/main" id="{DC739F19-8EE0-6195-2DED-89DA452B4D6A}"/>
              </a:ext>
            </a:extLst>
          </p:cNvPr>
          <p:cNvSpPr txBox="1">
            <a:spLocks/>
          </p:cNvSpPr>
          <p:nvPr/>
        </p:nvSpPr>
        <p:spPr>
          <a:xfrm>
            <a:off x="422850" y="1390451"/>
            <a:ext cx="7688700" cy="3359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marR="0" lvl="0" indent="0" algn="ctr" rtl="0">
              <a:lnSpc>
                <a:spcPct val="115000"/>
              </a:lnSpc>
              <a:spcBef>
                <a:spcPts val="0"/>
              </a:spcBef>
              <a:spcAft>
                <a:spcPts val="0"/>
              </a:spcAft>
              <a:buClr>
                <a:schemeClr val="accent1"/>
              </a:buClr>
              <a:buSzPts val="1300"/>
              <a:buFont typeface="Lato"/>
              <a:buNone/>
              <a:defRPr sz="1800" b="0" i="0" u="none" strike="noStrike" cap="none">
                <a:solidFill>
                  <a:schemeClr val="accent1"/>
                </a:solidFill>
                <a:latin typeface="Lato"/>
                <a:ea typeface="Lato"/>
                <a:cs typeface="Lato"/>
                <a:sym typeface="Lato"/>
              </a:defRPr>
            </a:lvl1pPr>
            <a:lvl2pPr marL="342900" marR="0" lvl="1" indent="0" algn="ctr" rtl="0">
              <a:lnSpc>
                <a:spcPct val="115000"/>
              </a:lnSpc>
              <a:spcBef>
                <a:spcPts val="0"/>
              </a:spcBef>
              <a:spcAft>
                <a:spcPts val="0"/>
              </a:spcAft>
              <a:buClr>
                <a:schemeClr val="accent1"/>
              </a:buClr>
              <a:buSzPts val="1100"/>
              <a:buFont typeface="Lato"/>
              <a:buNone/>
              <a:defRPr sz="1500" b="0" i="0" u="none" strike="noStrike" cap="none">
                <a:solidFill>
                  <a:schemeClr val="accent1"/>
                </a:solidFill>
                <a:latin typeface="Lato"/>
                <a:ea typeface="Lato"/>
                <a:cs typeface="Lato"/>
                <a:sym typeface="Lato"/>
              </a:defRPr>
            </a:lvl2pPr>
            <a:lvl3pPr marL="685800" marR="0" lvl="2" indent="0" algn="ctr" rtl="0">
              <a:lnSpc>
                <a:spcPct val="115000"/>
              </a:lnSpc>
              <a:spcBef>
                <a:spcPts val="0"/>
              </a:spcBef>
              <a:spcAft>
                <a:spcPts val="0"/>
              </a:spcAft>
              <a:buClr>
                <a:schemeClr val="accent1"/>
              </a:buClr>
              <a:buSzPts val="1100"/>
              <a:buFont typeface="Lato"/>
              <a:buNone/>
              <a:defRPr sz="1350" b="0" i="0" u="none" strike="noStrike" cap="none">
                <a:solidFill>
                  <a:schemeClr val="accent1"/>
                </a:solidFill>
                <a:latin typeface="Lato"/>
                <a:ea typeface="Lato"/>
                <a:cs typeface="Lato"/>
                <a:sym typeface="Lato"/>
              </a:defRPr>
            </a:lvl3pPr>
            <a:lvl4pPr marL="1028700" marR="0" lvl="3"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4pPr>
            <a:lvl5pPr marL="1371600" marR="0" lvl="4"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5pPr>
            <a:lvl6pPr marL="1714500" marR="0" lvl="5"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6pPr>
            <a:lvl7pPr marL="2057400" marR="0" lvl="6"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7pPr>
            <a:lvl8pPr marL="2400300" marR="0" lvl="7"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8pPr>
            <a:lvl9pPr marL="2743200" marR="0" lvl="8"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9pPr>
          </a:lstStyle>
          <a:p>
            <a:pPr marL="457200" indent="-319405" algn="l">
              <a:lnSpc>
                <a:spcPct val="90000"/>
              </a:lnSpc>
              <a:spcBef>
                <a:spcPts val="1000"/>
              </a:spcBef>
              <a:buClr>
                <a:srgbClr val="373A3C"/>
              </a:buClr>
              <a:buSzPct val="100000"/>
              <a:buFont typeface="Wingdings" panose="05000000000000000000" pitchFamily="2" charset="2"/>
              <a:buChar char="Ø"/>
            </a:pPr>
            <a:r>
              <a:rPr lang="en-GB" sz="1200" dirty="0">
                <a:solidFill>
                  <a:srgbClr val="373A3C"/>
                </a:solidFill>
                <a:latin typeface="Arial"/>
                <a:ea typeface="Arial"/>
                <a:cs typeface="Arial"/>
                <a:sym typeface="Arial"/>
              </a:rPr>
              <a:t>Cloud service providers deliver inbuild cost analysis while limiting resource utilization and resource consumption analysis alongside the industry best practices. (Winter, 2017).</a:t>
            </a:r>
          </a:p>
          <a:p>
            <a:pPr marL="457200" indent="-319405" algn="l">
              <a:lnSpc>
                <a:spcPct val="90000"/>
              </a:lnSpc>
              <a:spcBef>
                <a:spcPts val="1000"/>
              </a:spcBef>
              <a:buClr>
                <a:srgbClr val="373A3C"/>
              </a:buClr>
              <a:buSzPct val="100000"/>
              <a:buFont typeface="Wingdings" panose="05000000000000000000" pitchFamily="2" charset="2"/>
              <a:buChar char="Ø"/>
            </a:pPr>
            <a:r>
              <a:rPr lang="en-US" sz="1200" dirty="0" err="1">
                <a:solidFill>
                  <a:srgbClr val="373A3C"/>
                </a:solidFill>
                <a:latin typeface="Arial"/>
                <a:cs typeface="Arial"/>
              </a:rPr>
              <a:t>Pardeshi</a:t>
            </a:r>
            <a:r>
              <a:rPr lang="en-US" sz="1200" dirty="0">
                <a:solidFill>
                  <a:srgbClr val="373A3C"/>
                </a:solidFill>
                <a:latin typeface="Arial"/>
                <a:cs typeface="Arial"/>
              </a:rPr>
              <a:t> (2014)  and Azure (2022.c) states most of the cloud systems comes with inbuilt security which can be leveraged by the institutes to reduce their operational cost.</a:t>
            </a:r>
          </a:p>
          <a:p>
            <a:pPr marL="800100" lvl="1" indent="-319405" algn="l">
              <a:lnSpc>
                <a:spcPct val="90000"/>
              </a:lnSpc>
              <a:spcBef>
                <a:spcPts val="1000"/>
              </a:spcBef>
              <a:buClr>
                <a:srgbClr val="373A3C"/>
              </a:buClr>
              <a:buSzPct val="100000"/>
              <a:buFont typeface="Wingdings" panose="05000000000000000000" pitchFamily="2" charset="2"/>
              <a:buChar char="Ø"/>
            </a:pPr>
            <a:r>
              <a:rPr lang="en-US" sz="1200" dirty="0">
                <a:solidFill>
                  <a:srgbClr val="373A3C"/>
                </a:solidFill>
                <a:latin typeface="Arial"/>
                <a:cs typeface="Arial"/>
                <a:sym typeface="Arial"/>
              </a:rPr>
              <a:t>Key vault</a:t>
            </a:r>
          </a:p>
          <a:p>
            <a:pPr marL="800100" lvl="1" indent="-319405" algn="l">
              <a:lnSpc>
                <a:spcPct val="90000"/>
              </a:lnSpc>
              <a:spcBef>
                <a:spcPts val="1000"/>
              </a:spcBef>
              <a:buClr>
                <a:srgbClr val="373A3C"/>
              </a:buClr>
              <a:buSzPct val="100000"/>
              <a:buFont typeface="Wingdings" panose="05000000000000000000" pitchFamily="2" charset="2"/>
              <a:buChar char="Ø"/>
            </a:pPr>
            <a:r>
              <a:rPr lang="en-US" sz="1200" dirty="0">
                <a:solidFill>
                  <a:srgbClr val="373A3C"/>
                </a:solidFill>
                <a:latin typeface="Arial"/>
                <a:cs typeface="Arial"/>
                <a:sym typeface="Arial"/>
              </a:rPr>
              <a:t>Build in Firewall</a:t>
            </a:r>
          </a:p>
          <a:p>
            <a:pPr marL="800100" lvl="1" indent="-319405" algn="l">
              <a:lnSpc>
                <a:spcPct val="90000"/>
              </a:lnSpc>
              <a:spcBef>
                <a:spcPts val="1000"/>
              </a:spcBef>
              <a:buClr>
                <a:srgbClr val="373A3C"/>
              </a:buClr>
              <a:buSzPct val="100000"/>
              <a:buFont typeface="Wingdings" panose="05000000000000000000" pitchFamily="2" charset="2"/>
              <a:buChar char="Ø"/>
            </a:pPr>
            <a:r>
              <a:rPr lang="en-US" sz="1200" dirty="0">
                <a:solidFill>
                  <a:srgbClr val="373A3C"/>
                </a:solidFill>
                <a:latin typeface="Arial"/>
                <a:cs typeface="Arial"/>
                <a:sym typeface="Arial"/>
              </a:rPr>
              <a:t>DDoS Protection</a:t>
            </a:r>
          </a:p>
          <a:p>
            <a:pPr marL="457200" indent="-319405" algn="l">
              <a:lnSpc>
                <a:spcPct val="90000"/>
              </a:lnSpc>
              <a:spcBef>
                <a:spcPts val="1000"/>
              </a:spcBef>
              <a:buClr>
                <a:srgbClr val="373A3C"/>
              </a:buClr>
              <a:buSzPct val="100000"/>
              <a:buFont typeface="Wingdings" panose="05000000000000000000" pitchFamily="2" charset="2"/>
              <a:buChar char="Ø"/>
            </a:pPr>
            <a:r>
              <a:rPr lang="en-GB" sz="1200" dirty="0">
                <a:solidFill>
                  <a:srgbClr val="373A3C"/>
                </a:solidFill>
                <a:latin typeface="Arial"/>
                <a:ea typeface="Arial"/>
                <a:cs typeface="Arial"/>
                <a:sym typeface="Arial"/>
              </a:rPr>
              <a:t>Disadvantages of cloud computing (</a:t>
            </a:r>
            <a:r>
              <a:rPr lang="en-GB" sz="1200" dirty="0" err="1">
                <a:solidFill>
                  <a:srgbClr val="373A3C"/>
                </a:solidFill>
                <a:latin typeface="Arial"/>
                <a:ea typeface="Arial"/>
                <a:cs typeface="Arial"/>
                <a:sym typeface="Arial"/>
              </a:rPr>
              <a:t>Nibusinessinfo.co.uk</a:t>
            </a:r>
            <a:r>
              <a:rPr lang="en-GB" sz="1200" dirty="0">
                <a:solidFill>
                  <a:srgbClr val="373A3C"/>
                </a:solidFill>
                <a:latin typeface="Arial"/>
                <a:ea typeface="Arial"/>
                <a:cs typeface="Arial"/>
                <a:sym typeface="Arial"/>
              </a:rPr>
              <a:t>, N.D.). </a:t>
            </a:r>
          </a:p>
          <a:p>
            <a:pPr marL="800100" lvl="1" indent="-319405" algn="l">
              <a:lnSpc>
                <a:spcPct val="90000"/>
              </a:lnSpc>
              <a:spcBef>
                <a:spcPts val="1000"/>
              </a:spcBef>
              <a:buClr>
                <a:srgbClr val="373A3C"/>
              </a:buClr>
              <a:buSzPct val="100000"/>
              <a:buFont typeface="Wingdings" panose="05000000000000000000" pitchFamily="2" charset="2"/>
              <a:buChar char="Ø"/>
            </a:pPr>
            <a:r>
              <a:rPr lang="en-GB" sz="1200" dirty="0">
                <a:solidFill>
                  <a:srgbClr val="373A3C"/>
                </a:solidFill>
                <a:latin typeface="Arial"/>
                <a:ea typeface="Arial"/>
                <a:cs typeface="Arial"/>
                <a:sym typeface="Arial"/>
              </a:rPr>
              <a:t>Similar Infosec configuration</a:t>
            </a:r>
            <a:endParaRPr lang="en-US" sz="1200" dirty="0">
              <a:solidFill>
                <a:srgbClr val="373A3C"/>
              </a:solidFill>
              <a:latin typeface="Arial"/>
              <a:cs typeface="Arial"/>
              <a:sym typeface="Arial"/>
            </a:endParaRPr>
          </a:p>
          <a:p>
            <a:pPr marL="800100" lvl="1" indent="-319405" algn="l">
              <a:lnSpc>
                <a:spcPct val="90000"/>
              </a:lnSpc>
              <a:spcBef>
                <a:spcPts val="1000"/>
              </a:spcBef>
              <a:buClr>
                <a:srgbClr val="373A3C"/>
              </a:buClr>
              <a:buSzPct val="100000"/>
              <a:buFont typeface="Wingdings" panose="05000000000000000000" pitchFamily="2" charset="2"/>
              <a:buChar char="Ø"/>
            </a:pPr>
            <a:r>
              <a:rPr lang="en-GB" sz="1200" dirty="0">
                <a:solidFill>
                  <a:srgbClr val="373A3C"/>
                </a:solidFill>
                <a:latin typeface="Arial"/>
                <a:cs typeface="Arial"/>
                <a:sym typeface="Arial"/>
              </a:rPr>
              <a:t>Shared services.</a:t>
            </a:r>
            <a:endParaRPr lang="en-US" sz="1200" dirty="0">
              <a:solidFill>
                <a:srgbClr val="373A3C"/>
              </a:solidFill>
              <a:latin typeface="Arial"/>
              <a:cs typeface="Arial"/>
              <a:sym typeface="Arial"/>
            </a:endParaRPr>
          </a:p>
          <a:p>
            <a:pPr marL="800100" lvl="1" indent="-319405" algn="l">
              <a:lnSpc>
                <a:spcPct val="90000"/>
              </a:lnSpc>
              <a:spcBef>
                <a:spcPts val="1000"/>
              </a:spcBef>
              <a:buClr>
                <a:srgbClr val="373A3C"/>
              </a:buClr>
              <a:buSzPct val="100000"/>
              <a:buFont typeface="Wingdings" panose="05000000000000000000" pitchFamily="2" charset="2"/>
              <a:buChar char="Ø"/>
            </a:pPr>
            <a:r>
              <a:rPr lang="en-US" sz="1200" dirty="0">
                <a:solidFill>
                  <a:srgbClr val="373A3C"/>
                </a:solidFill>
                <a:latin typeface="Arial"/>
                <a:cs typeface="Arial"/>
                <a:sym typeface="Arial"/>
              </a:rPr>
              <a:t>GDPR - Less control over data</a:t>
            </a:r>
          </a:p>
          <a:p>
            <a:pPr marL="800100" lvl="1" indent="-317500" algn="l">
              <a:buClr>
                <a:srgbClr val="373A3C"/>
              </a:buClr>
              <a:buSzPts val="1400"/>
              <a:buFont typeface="Wingdings" panose="05000000000000000000" pitchFamily="2" charset="2"/>
              <a:buChar char="Ø"/>
            </a:pPr>
            <a:endParaRPr lang="en-GB" sz="900" dirty="0">
              <a:solidFill>
                <a:srgbClr val="373A3C"/>
              </a:solidFill>
              <a:latin typeface="Arial"/>
              <a:cs typeface="Arial"/>
              <a:sym typeface="Arial"/>
            </a:endParaRPr>
          </a:p>
          <a:p>
            <a:pPr marL="800100" lvl="1" indent="-319405" algn="l">
              <a:lnSpc>
                <a:spcPct val="90000"/>
              </a:lnSpc>
              <a:spcBef>
                <a:spcPts val="1000"/>
              </a:spcBef>
              <a:buClr>
                <a:srgbClr val="373A3C"/>
              </a:buClr>
              <a:buSzPct val="100000"/>
              <a:buFont typeface="Wingdings" panose="05000000000000000000" pitchFamily="2" charset="2"/>
              <a:buChar char="Ø"/>
            </a:pPr>
            <a:endParaRPr lang="en-GB" sz="900" dirty="0">
              <a:solidFill>
                <a:srgbClr val="373A3C"/>
              </a:solidFill>
              <a:latin typeface="Arial"/>
              <a:ea typeface="Arial"/>
              <a:cs typeface="Arial"/>
              <a:sym typeface="Arial"/>
            </a:endParaRPr>
          </a:p>
        </p:txBody>
      </p:sp>
      <p:sp>
        <p:nvSpPr>
          <p:cNvPr id="9" name="Google Shape;123;p18">
            <a:extLst>
              <a:ext uri="{FF2B5EF4-FFF2-40B4-BE49-F238E27FC236}">
                <a16:creationId xmlns:a16="http://schemas.microsoft.com/office/drawing/2014/main" id="{15A93E32-4C41-547F-BFD5-F2FE4F3F327C}"/>
              </a:ext>
            </a:extLst>
          </p:cNvPr>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5</a:t>
            </a:fld>
            <a:endParaRPr>
              <a:solidFill>
                <a:schemeClr val="accent1"/>
              </a:solidFill>
            </a:endParaRPr>
          </a:p>
        </p:txBody>
      </p:sp>
      <p:pic>
        <p:nvPicPr>
          <p:cNvPr id="2" name="Audio Recording May 16, 2022 at 7:44:31 PM" descr="Audio Recording May 16, 2022 at 7:44:31 PM">
            <a:hlinkClick r:id="" action="ppaction://media"/>
            <a:extLst>
              <a:ext uri="{FF2B5EF4-FFF2-40B4-BE49-F238E27FC236}">
                <a16:creationId xmlns:a16="http://schemas.microsoft.com/office/drawing/2014/main" id="{5605992A-C734-AD27-E2ED-F3A6B17D76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extLst>
      <p:ext uri="{BB962C8B-B14F-4D97-AF65-F5344CB8AC3E}">
        <p14:creationId xmlns:p14="http://schemas.microsoft.com/office/powerpoint/2010/main" val="1898768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14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42;p21">
            <a:extLst>
              <a:ext uri="{FF2B5EF4-FFF2-40B4-BE49-F238E27FC236}">
                <a16:creationId xmlns:a16="http://schemas.microsoft.com/office/drawing/2014/main" id="{CF2E952A-0CC8-17ED-E99C-26753194C2BB}"/>
              </a:ext>
            </a:extLst>
          </p:cNvPr>
          <p:cNvSpPr txBox="1">
            <a:spLocks/>
          </p:cNvSpPr>
          <p:nvPr/>
        </p:nvSpPr>
        <p:spPr>
          <a:xfrm>
            <a:off x="727650" y="581950"/>
            <a:ext cx="7688700" cy="53520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Raleway"/>
              <a:buNone/>
              <a:defRPr sz="45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9pPr>
          </a:lstStyle>
          <a:p>
            <a:pPr algn="l"/>
            <a:r>
              <a:rPr lang="en-GB" sz="2000" dirty="0"/>
              <a:t>Significance of the Research</a:t>
            </a:r>
          </a:p>
        </p:txBody>
      </p:sp>
      <p:sp>
        <p:nvSpPr>
          <p:cNvPr id="3" name="Google Shape;143;p21">
            <a:extLst>
              <a:ext uri="{FF2B5EF4-FFF2-40B4-BE49-F238E27FC236}">
                <a16:creationId xmlns:a16="http://schemas.microsoft.com/office/drawing/2014/main" id="{291F4DD7-85FB-F554-F20B-73903D3DB785}"/>
              </a:ext>
            </a:extLst>
          </p:cNvPr>
          <p:cNvSpPr txBox="1">
            <a:spLocks/>
          </p:cNvSpPr>
          <p:nvPr/>
        </p:nvSpPr>
        <p:spPr>
          <a:xfrm>
            <a:off x="727650" y="1342175"/>
            <a:ext cx="7688700" cy="3359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0" marR="0" lvl="0" indent="0" algn="ctr" rtl="0">
              <a:lnSpc>
                <a:spcPct val="115000"/>
              </a:lnSpc>
              <a:spcBef>
                <a:spcPts val="0"/>
              </a:spcBef>
              <a:spcAft>
                <a:spcPts val="0"/>
              </a:spcAft>
              <a:buClr>
                <a:schemeClr val="accent1"/>
              </a:buClr>
              <a:buSzPts val="1300"/>
              <a:buFont typeface="Lato"/>
              <a:buNone/>
              <a:defRPr sz="1800" b="0" i="0" u="none" strike="noStrike" cap="none">
                <a:solidFill>
                  <a:schemeClr val="accent1"/>
                </a:solidFill>
                <a:latin typeface="Lato"/>
                <a:ea typeface="Lato"/>
                <a:cs typeface="Lato"/>
                <a:sym typeface="Lato"/>
              </a:defRPr>
            </a:lvl1pPr>
            <a:lvl2pPr marL="342900" marR="0" lvl="1" indent="0" algn="ctr" rtl="0">
              <a:lnSpc>
                <a:spcPct val="115000"/>
              </a:lnSpc>
              <a:spcBef>
                <a:spcPts val="0"/>
              </a:spcBef>
              <a:spcAft>
                <a:spcPts val="0"/>
              </a:spcAft>
              <a:buClr>
                <a:schemeClr val="accent1"/>
              </a:buClr>
              <a:buSzPts val="1100"/>
              <a:buFont typeface="Lato"/>
              <a:buNone/>
              <a:defRPr sz="1500" b="0" i="0" u="none" strike="noStrike" cap="none">
                <a:solidFill>
                  <a:schemeClr val="accent1"/>
                </a:solidFill>
                <a:latin typeface="Lato"/>
                <a:ea typeface="Lato"/>
                <a:cs typeface="Lato"/>
                <a:sym typeface="Lato"/>
              </a:defRPr>
            </a:lvl2pPr>
            <a:lvl3pPr marL="685800" marR="0" lvl="2" indent="0" algn="ctr" rtl="0">
              <a:lnSpc>
                <a:spcPct val="115000"/>
              </a:lnSpc>
              <a:spcBef>
                <a:spcPts val="0"/>
              </a:spcBef>
              <a:spcAft>
                <a:spcPts val="0"/>
              </a:spcAft>
              <a:buClr>
                <a:schemeClr val="accent1"/>
              </a:buClr>
              <a:buSzPts val="1100"/>
              <a:buFont typeface="Lato"/>
              <a:buNone/>
              <a:defRPr sz="1350" b="0" i="0" u="none" strike="noStrike" cap="none">
                <a:solidFill>
                  <a:schemeClr val="accent1"/>
                </a:solidFill>
                <a:latin typeface="Lato"/>
                <a:ea typeface="Lato"/>
                <a:cs typeface="Lato"/>
                <a:sym typeface="Lato"/>
              </a:defRPr>
            </a:lvl3pPr>
            <a:lvl4pPr marL="1028700" marR="0" lvl="3"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4pPr>
            <a:lvl5pPr marL="1371600" marR="0" lvl="4"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5pPr>
            <a:lvl6pPr marL="1714500" marR="0" lvl="5"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6pPr>
            <a:lvl7pPr marL="2057400" marR="0" lvl="6"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7pPr>
            <a:lvl8pPr marL="2400300" marR="0" lvl="7"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8pPr>
            <a:lvl9pPr marL="2743200" marR="0" lvl="8"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9pPr>
          </a:lstStyle>
          <a:p>
            <a:pPr algn="l">
              <a:lnSpc>
                <a:spcPct val="90000"/>
              </a:lnSpc>
              <a:spcBef>
                <a:spcPts val="1000"/>
              </a:spcBef>
            </a:pPr>
            <a:endParaRPr lang="en-US" sz="1200" dirty="0">
              <a:solidFill>
                <a:schemeClr val="bg2"/>
              </a:solidFill>
              <a:latin typeface="+mn-lt"/>
            </a:endParaRPr>
          </a:p>
        </p:txBody>
      </p:sp>
      <p:sp>
        <p:nvSpPr>
          <p:cNvPr id="4" name="Google Shape;144;p21">
            <a:extLst>
              <a:ext uri="{FF2B5EF4-FFF2-40B4-BE49-F238E27FC236}">
                <a16:creationId xmlns:a16="http://schemas.microsoft.com/office/drawing/2014/main" id="{BF85274D-E643-28C7-96CD-D6BC32C63773}"/>
              </a:ext>
            </a:extLst>
          </p:cNvPr>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6</a:t>
            </a:fld>
            <a:endParaRPr>
              <a:solidFill>
                <a:schemeClr val="accent1"/>
              </a:solidFill>
            </a:endParaRPr>
          </a:p>
        </p:txBody>
      </p:sp>
      <p:sp>
        <p:nvSpPr>
          <p:cNvPr id="5" name="Google Shape;122;p18">
            <a:extLst>
              <a:ext uri="{FF2B5EF4-FFF2-40B4-BE49-F238E27FC236}">
                <a16:creationId xmlns:a16="http://schemas.microsoft.com/office/drawing/2014/main" id="{37506C04-F764-AA56-3699-52E02807A428}"/>
              </a:ext>
            </a:extLst>
          </p:cNvPr>
          <p:cNvSpPr txBox="1">
            <a:spLocks/>
          </p:cNvSpPr>
          <p:nvPr/>
        </p:nvSpPr>
        <p:spPr>
          <a:xfrm>
            <a:off x="422850" y="1390451"/>
            <a:ext cx="7688700" cy="3359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marR="0" lvl="0" indent="0" algn="ctr" rtl="0">
              <a:lnSpc>
                <a:spcPct val="115000"/>
              </a:lnSpc>
              <a:spcBef>
                <a:spcPts val="0"/>
              </a:spcBef>
              <a:spcAft>
                <a:spcPts val="0"/>
              </a:spcAft>
              <a:buClr>
                <a:schemeClr val="accent1"/>
              </a:buClr>
              <a:buSzPts val="1300"/>
              <a:buFont typeface="Lato"/>
              <a:buNone/>
              <a:defRPr sz="1800" b="0" i="0" u="none" strike="noStrike" cap="none">
                <a:solidFill>
                  <a:schemeClr val="accent1"/>
                </a:solidFill>
                <a:latin typeface="Lato"/>
                <a:ea typeface="Lato"/>
                <a:cs typeface="Lato"/>
                <a:sym typeface="Lato"/>
              </a:defRPr>
            </a:lvl1pPr>
            <a:lvl2pPr marL="342900" marR="0" lvl="1" indent="0" algn="ctr" rtl="0">
              <a:lnSpc>
                <a:spcPct val="115000"/>
              </a:lnSpc>
              <a:spcBef>
                <a:spcPts val="0"/>
              </a:spcBef>
              <a:spcAft>
                <a:spcPts val="0"/>
              </a:spcAft>
              <a:buClr>
                <a:schemeClr val="accent1"/>
              </a:buClr>
              <a:buSzPts val="1100"/>
              <a:buFont typeface="Lato"/>
              <a:buNone/>
              <a:defRPr sz="1500" b="0" i="0" u="none" strike="noStrike" cap="none">
                <a:solidFill>
                  <a:schemeClr val="accent1"/>
                </a:solidFill>
                <a:latin typeface="Lato"/>
                <a:ea typeface="Lato"/>
                <a:cs typeface="Lato"/>
                <a:sym typeface="Lato"/>
              </a:defRPr>
            </a:lvl2pPr>
            <a:lvl3pPr marL="685800" marR="0" lvl="2" indent="0" algn="ctr" rtl="0">
              <a:lnSpc>
                <a:spcPct val="115000"/>
              </a:lnSpc>
              <a:spcBef>
                <a:spcPts val="0"/>
              </a:spcBef>
              <a:spcAft>
                <a:spcPts val="0"/>
              </a:spcAft>
              <a:buClr>
                <a:schemeClr val="accent1"/>
              </a:buClr>
              <a:buSzPts val="1100"/>
              <a:buFont typeface="Lato"/>
              <a:buNone/>
              <a:defRPr sz="1350" b="0" i="0" u="none" strike="noStrike" cap="none">
                <a:solidFill>
                  <a:schemeClr val="accent1"/>
                </a:solidFill>
                <a:latin typeface="Lato"/>
                <a:ea typeface="Lato"/>
                <a:cs typeface="Lato"/>
                <a:sym typeface="Lato"/>
              </a:defRPr>
            </a:lvl3pPr>
            <a:lvl4pPr marL="1028700" marR="0" lvl="3"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4pPr>
            <a:lvl5pPr marL="1371600" marR="0" lvl="4"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5pPr>
            <a:lvl6pPr marL="1714500" marR="0" lvl="5"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6pPr>
            <a:lvl7pPr marL="2057400" marR="0" lvl="6"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7pPr>
            <a:lvl8pPr marL="2400300" marR="0" lvl="7"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8pPr>
            <a:lvl9pPr marL="2743200" marR="0" lvl="8" indent="0" algn="ctr" rtl="0">
              <a:lnSpc>
                <a:spcPct val="115000"/>
              </a:lnSpc>
              <a:spcBef>
                <a:spcPts val="0"/>
              </a:spcBef>
              <a:spcAft>
                <a:spcPts val="0"/>
              </a:spcAft>
              <a:buClr>
                <a:schemeClr val="accent1"/>
              </a:buClr>
              <a:buSzPts val="1100"/>
              <a:buFont typeface="Lato"/>
              <a:buNone/>
              <a:defRPr sz="1200" b="0" i="0" u="none" strike="noStrike" cap="none">
                <a:solidFill>
                  <a:schemeClr val="accent1"/>
                </a:solidFill>
                <a:latin typeface="Lato"/>
                <a:ea typeface="Lato"/>
                <a:cs typeface="Lato"/>
                <a:sym typeface="Lato"/>
              </a:defRPr>
            </a:lvl9pPr>
          </a:lstStyle>
          <a:p>
            <a:pPr marL="137795" algn="l">
              <a:lnSpc>
                <a:spcPct val="90000"/>
              </a:lnSpc>
              <a:spcBef>
                <a:spcPts val="1000"/>
              </a:spcBef>
              <a:buClr>
                <a:srgbClr val="373A3C"/>
              </a:buClr>
              <a:buSzPct val="100000"/>
            </a:pPr>
            <a:r>
              <a:rPr lang="en-US" sz="1200" dirty="0">
                <a:solidFill>
                  <a:srgbClr val="373A3C"/>
                </a:solidFill>
                <a:latin typeface="Arial"/>
                <a:cs typeface="Arial"/>
                <a:sym typeface="Arial"/>
              </a:rPr>
              <a:t>Following are the highlights</a:t>
            </a:r>
          </a:p>
          <a:p>
            <a:pPr marL="457200" indent="-319405" algn="l">
              <a:lnSpc>
                <a:spcPct val="90000"/>
              </a:lnSpc>
              <a:spcBef>
                <a:spcPts val="1000"/>
              </a:spcBef>
              <a:buClr>
                <a:srgbClr val="373A3C"/>
              </a:buClr>
              <a:buSzPct val="100000"/>
              <a:buFont typeface="Wingdings" panose="05000000000000000000" pitchFamily="2" charset="2"/>
              <a:buChar char="Ø"/>
            </a:pPr>
            <a:r>
              <a:rPr lang="en-US" sz="1200" dirty="0">
                <a:solidFill>
                  <a:srgbClr val="373A3C"/>
                </a:solidFill>
                <a:latin typeface="Arial"/>
                <a:cs typeface="Arial"/>
                <a:sym typeface="Arial"/>
              </a:rPr>
              <a:t>Cloud computing can increase revenue for the institutes.</a:t>
            </a:r>
          </a:p>
          <a:p>
            <a:pPr marL="457200" indent="-319405" algn="l">
              <a:lnSpc>
                <a:spcPct val="90000"/>
              </a:lnSpc>
              <a:spcBef>
                <a:spcPts val="1000"/>
              </a:spcBef>
              <a:buClr>
                <a:srgbClr val="373A3C"/>
              </a:buClr>
              <a:buSzPct val="100000"/>
              <a:buFont typeface="Wingdings" panose="05000000000000000000" pitchFamily="2" charset="2"/>
              <a:buChar char="Ø"/>
            </a:pPr>
            <a:r>
              <a:rPr lang="en-US" sz="1200" dirty="0">
                <a:solidFill>
                  <a:srgbClr val="373A3C"/>
                </a:solidFill>
                <a:latin typeface="Arial"/>
                <a:cs typeface="Arial"/>
                <a:sym typeface="Arial"/>
              </a:rPr>
              <a:t>Reduction of operational cost.</a:t>
            </a:r>
          </a:p>
          <a:p>
            <a:pPr marL="457200" indent="-319405" algn="l">
              <a:lnSpc>
                <a:spcPct val="90000"/>
              </a:lnSpc>
              <a:spcBef>
                <a:spcPts val="1000"/>
              </a:spcBef>
              <a:buClr>
                <a:srgbClr val="373A3C"/>
              </a:buClr>
              <a:buSzPct val="100000"/>
              <a:buFont typeface="Wingdings" panose="05000000000000000000" pitchFamily="2" charset="2"/>
              <a:buChar char="Ø"/>
            </a:pPr>
            <a:r>
              <a:rPr lang="en-US" sz="1200" dirty="0">
                <a:solidFill>
                  <a:srgbClr val="373A3C"/>
                </a:solidFill>
                <a:latin typeface="Arial"/>
                <a:cs typeface="Arial"/>
                <a:sym typeface="Arial"/>
              </a:rPr>
              <a:t>Increase in security.</a:t>
            </a:r>
          </a:p>
          <a:p>
            <a:pPr marL="457200" indent="-319405" algn="l">
              <a:lnSpc>
                <a:spcPct val="90000"/>
              </a:lnSpc>
              <a:spcBef>
                <a:spcPts val="1000"/>
              </a:spcBef>
              <a:buClr>
                <a:srgbClr val="373A3C"/>
              </a:buClr>
              <a:buSzPct val="100000"/>
              <a:buFont typeface="Wingdings" panose="05000000000000000000" pitchFamily="2" charset="2"/>
              <a:buChar char="Ø"/>
            </a:pPr>
            <a:r>
              <a:rPr lang="en-US" sz="1200" dirty="0">
                <a:solidFill>
                  <a:srgbClr val="373A3C"/>
                </a:solidFill>
                <a:latin typeface="Arial"/>
                <a:cs typeface="Arial"/>
                <a:sym typeface="Arial"/>
              </a:rPr>
              <a:t>Cloud based systems help the organization to achieve compliance.</a:t>
            </a:r>
          </a:p>
          <a:p>
            <a:pPr marL="457200" indent="-319405" algn="l">
              <a:lnSpc>
                <a:spcPct val="90000"/>
              </a:lnSpc>
              <a:spcBef>
                <a:spcPts val="1000"/>
              </a:spcBef>
              <a:buClr>
                <a:srgbClr val="373A3C"/>
              </a:buClr>
              <a:buSzPct val="100000"/>
              <a:buFont typeface="Wingdings" panose="05000000000000000000" pitchFamily="2" charset="2"/>
              <a:buChar char="Ø"/>
            </a:pPr>
            <a:endParaRPr lang="en-GB" sz="900" dirty="0">
              <a:solidFill>
                <a:srgbClr val="373A3C"/>
              </a:solidFill>
              <a:latin typeface="Arial"/>
              <a:cs typeface="Arial"/>
              <a:sym typeface="Arial"/>
            </a:endParaRPr>
          </a:p>
        </p:txBody>
      </p:sp>
      <p:pic>
        <p:nvPicPr>
          <p:cNvPr id="7" name="Audio Recording May 16, 2022 at 7:48:01 PM" descr="Audio Recording May 16, 2022 at 7:48:01 PM">
            <a:hlinkClick r:id="" action="ppaction://media"/>
            <a:extLst>
              <a:ext uri="{FF2B5EF4-FFF2-40B4-BE49-F238E27FC236}">
                <a16:creationId xmlns:a16="http://schemas.microsoft.com/office/drawing/2014/main" id="{B5BF261E-237B-DA45-992E-CE00FFD3D31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5600" y="2165350"/>
            <a:ext cx="812800" cy="812800"/>
          </a:xfrm>
          <a:prstGeom prst="rect">
            <a:avLst/>
          </a:prstGeom>
        </p:spPr>
      </p:pic>
    </p:spTree>
    <p:extLst>
      <p:ext uri="{BB962C8B-B14F-4D97-AF65-F5344CB8AC3E}">
        <p14:creationId xmlns:p14="http://schemas.microsoft.com/office/powerpoint/2010/main" val="2746970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17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35;p20">
            <a:extLst>
              <a:ext uri="{FF2B5EF4-FFF2-40B4-BE49-F238E27FC236}">
                <a16:creationId xmlns:a16="http://schemas.microsoft.com/office/drawing/2014/main" id="{558D81EE-16F6-49D3-0AA8-C86A17808A9C}"/>
              </a:ext>
            </a:extLst>
          </p:cNvPr>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7</a:t>
            </a:fld>
            <a:endParaRPr>
              <a:solidFill>
                <a:schemeClr val="accent1"/>
              </a:solidFill>
            </a:endParaRPr>
          </a:p>
        </p:txBody>
      </p:sp>
      <p:sp>
        <p:nvSpPr>
          <p:cNvPr id="6" name="Google Shape;137;p20">
            <a:extLst>
              <a:ext uri="{FF2B5EF4-FFF2-40B4-BE49-F238E27FC236}">
                <a16:creationId xmlns:a16="http://schemas.microsoft.com/office/drawing/2014/main" id="{8DC449D3-9F5B-8660-CC27-35DF85DB26E1}"/>
              </a:ext>
            </a:extLst>
          </p:cNvPr>
          <p:cNvSpPr txBox="1">
            <a:spLocks/>
          </p:cNvSpPr>
          <p:nvPr/>
        </p:nvSpPr>
        <p:spPr>
          <a:xfrm>
            <a:off x="727650" y="581950"/>
            <a:ext cx="7688700" cy="53520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Raleway"/>
              <a:buNone/>
              <a:defRPr sz="45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9pPr>
          </a:lstStyle>
          <a:p>
            <a:pPr algn="l"/>
            <a:r>
              <a:rPr lang="en-GB" sz="2000" dirty="0"/>
              <a:t>Research Methodology</a:t>
            </a:r>
          </a:p>
        </p:txBody>
      </p:sp>
      <p:graphicFrame>
        <p:nvGraphicFramePr>
          <p:cNvPr id="2" name="Diagram 1">
            <a:extLst>
              <a:ext uri="{FF2B5EF4-FFF2-40B4-BE49-F238E27FC236}">
                <a16:creationId xmlns:a16="http://schemas.microsoft.com/office/drawing/2014/main" id="{9D679CC4-2DAC-ABAE-AAAF-270A560FBAE3}"/>
              </a:ext>
            </a:extLst>
          </p:cNvPr>
          <p:cNvGraphicFramePr/>
          <p:nvPr>
            <p:extLst>
              <p:ext uri="{D42A27DB-BD31-4B8C-83A1-F6EECF244321}">
                <p14:modId xmlns:p14="http://schemas.microsoft.com/office/powerpoint/2010/main" val="1475356042"/>
              </p:ext>
            </p:extLst>
          </p:nvPr>
        </p:nvGraphicFramePr>
        <p:xfrm>
          <a:off x="2957886" y="397565"/>
          <a:ext cx="6376946" cy="449243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TextBox 2">
            <a:extLst>
              <a:ext uri="{FF2B5EF4-FFF2-40B4-BE49-F238E27FC236}">
                <a16:creationId xmlns:a16="http://schemas.microsoft.com/office/drawing/2014/main" id="{2CD718AF-40A1-DC69-2670-B1E9C3724EB8}"/>
              </a:ext>
            </a:extLst>
          </p:cNvPr>
          <p:cNvSpPr txBox="1"/>
          <p:nvPr/>
        </p:nvSpPr>
        <p:spPr>
          <a:xfrm>
            <a:off x="453224" y="1831237"/>
            <a:ext cx="2973788" cy="2123658"/>
          </a:xfrm>
          <a:prstGeom prst="rect">
            <a:avLst/>
          </a:prstGeom>
          <a:noFill/>
        </p:spPr>
        <p:txBody>
          <a:bodyPr wrap="square" rtlCol="0">
            <a:spAutoFit/>
          </a:bodyPr>
          <a:lstStyle/>
          <a:p>
            <a:pPr marL="285750" indent="-285750">
              <a:buFont typeface="Arial" panose="020B0604020202020204" pitchFamily="34" charset="0"/>
              <a:buChar char="•"/>
            </a:pPr>
            <a:r>
              <a:rPr lang="en-US" sz="1200" dirty="0"/>
              <a:t>Identifying Resources and Previous Research Outcome</a:t>
            </a:r>
          </a:p>
          <a:p>
            <a:endParaRPr lang="en-US" sz="1200" dirty="0"/>
          </a:p>
          <a:p>
            <a:endParaRPr lang="en-US" sz="1200" dirty="0"/>
          </a:p>
          <a:p>
            <a:pPr marL="285750" indent="-285750">
              <a:buFont typeface="Arial" panose="020B0604020202020204" pitchFamily="34" charset="0"/>
              <a:buChar char="•"/>
            </a:pPr>
            <a:r>
              <a:rPr lang="en-US" sz="1200" dirty="0"/>
              <a:t>Interview and Data Collection</a:t>
            </a:r>
          </a:p>
          <a:p>
            <a:endParaRPr lang="en-US" sz="1200" dirty="0"/>
          </a:p>
          <a:p>
            <a:endParaRPr lang="en-US" sz="1200" dirty="0"/>
          </a:p>
          <a:p>
            <a:pPr marL="285750" indent="-285750">
              <a:buFont typeface="Arial" panose="020B0604020202020204" pitchFamily="34" charset="0"/>
              <a:buChar char="•"/>
            </a:pPr>
            <a:r>
              <a:rPr lang="en-US" sz="1200" dirty="0"/>
              <a:t>Data Analysis</a:t>
            </a:r>
          </a:p>
          <a:p>
            <a:endParaRPr lang="en-US" sz="1200" dirty="0"/>
          </a:p>
          <a:p>
            <a:endParaRPr lang="en-US" sz="1200" dirty="0"/>
          </a:p>
          <a:p>
            <a:pPr marL="285750" indent="-285750">
              <a:buFont typeface="Arial" panose="020B0604020202020204" pitchFamily="34" charset="0"/>
              <a:buChar char="•"/>
            </a:pPr>
            <a:r>
              <a:rPr lang="en-US" sz="1200" dirty="0"/>
              <a:t>Research Drafting</a:t>
            </a:r>
          </a:p>
        </p:txBody>
      </p:sp>
      <p:pic>
        <p:nvPicPr>
          <p:cNvPr id="7" name="Audio Recording May 16, 2022 at 8:06:20 PM" descr="Audio Recording May 16, 2022 at 8:06:20 PM">
            <a:hlinkClick r:id="" action="ppaction://media"/>
            <a:extLst>
              <a:ext uri="{FF2B5EF4-FFF2-40B4-BE49-F238E27FC236}">
                <a16:creationId xmlns:a16="http://schemas.microsoft.com/office/drawing/2014/main" id="{ACCCB658-412C-81B8-3A77-46CD01094A76}"/>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4165600" y="2165350"/>
            <a:ext cx="812800" cy="812800"/>
          </a:xfrm>
          <a:prstGeom prst="rect">
            <a:avLst/>
          </a:prstGeom>
        </p:spPr>
      </p:pic>
    </p:spTree>
    <p:extLst>
      <p:ext uri="{BB962C8B-B14F-4D97-AF65-F5344CB8AC3E}">
        <p14:creationId xmlns:p14="http://schemas.microsoft.com/office/powerpoint/2010/main" val="2876975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220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56;p23">
            <a:extLst>
              <a:ext uri="{FF2B5EF4-FFF2-40B4-BE49-F238E27FC236}">
                <a16:creationId xmlns:a16="http://schemas.microsoft.com/office/drawing/2014/main" id="{B8DFA9B5-A48E-58EB-BA3F-CADFBB764E91}"/>
              </a:ext>
            </a:extLst>
          </p:cNvPr>
          <p:cNvSpPr txBox="1">
            <a:spLocks/>
          </p:cNvSpPr>
          <p:nvPr/>
        </p:nvSpPr>
        <p:spPr>
          <a:xfrm>
            <a:off x="727650" y="581950"/>
            <a:ext cx="7688700" cy="53520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Raleway"/>
              <a:buNone/>
              <a:defRPr sz="45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9pPr>
          </a:lstStyle>
          <a:p>
            <a:pPr algn="l"/>
            <a:r>
              <a:rPr lang="en-GB" sz="2000" dirty="0"/>
              <a:t>Risk and Control</a:t>
            </a:r>
          </a:p>
        </p:txBody>
      </p:sp>
      <p:sp>
        <p:nvSpPr>
          <p:cNvPr id="3" name="Google Shape;157;p23">
            <a:extLst>
              <a:ext uri="{FF2B5EF4-FFF2-40B4-BE49-F238E27FC236}">
                <a16:creationId xmlns:a16="http://schemas.microsoft.com/office/drawing/2014/main" id="{50AC4D92-3C38-C8ED-4615-559ED98D8AF6}"/>
              </a:ext>
            </a:extLst>
          </p:cNvPr>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8</a:t>
            </a:fld>
            <a:endParaRPr>
              <a:solidFill>
                <a:schemeClr val="accent1"/>
              </a:solidFill>
            </a:endParaRPr>
          </a:p>
        </p:txBody>
      </p:sp>
      <p:graphicFrame>
        <p:nvGraphicFramePr>
          <p:cNvPr id="9" name="Object 8">
            <a:extLst>
              <a:ext uri="{FF2B5EF4-FFF2-40B4-BE49-F238E27FC236}">
                <a16:creationId xmlns:a16="http://schemas.microsoft.com/office/drawing/2014/main" id="{EB2018DD-1D93-994D-F6F9-7309DF3F1F62}"/>
              </a:ext>
            </a:extLst>
          </p:cNvPr>
          <p:cNvGraphicFramePr>
            <a:graphicFrameLocks noChangeAspect="1"/>
          </p:cNvGraphicFramePr>
          <p:nvPr>
            <p:extLst>
              <p:ext uri="{D42A27DB-BD31-4B8C-83A1-F6EECF244321}">
                <p14:modId xmlns:p14="http://schemas.microsoft.com/office/powerpoint/2010/main" val="806005211"/>
              </p:ext>
            </p:extLst>
          </p:nvPr>
        </p:nvGraphicFramePr>
        <p:xfrm>
          <a:off x="727650" y="1851602"/>
          <a:ext cx="8141635" cy="1396516"/>
        </p:xfrm>
        <a:graphic>
          <a:graphicData uri="http://schemas.openxmlformats.org/presentationml/2006/ole">
            <mc:AlternateContent xmlns:mc="http://schemas.openxmlformats.org/markup-compatibility/2006">
              <mc:Choice xmlns:v="urn:schemas-microsoft-com:vml" Requires="v">
                <p:oleObj name="Worksheet" r:id="rId5" imgW="13182600" imgH="2260600" progId="Excel.Sheet.12">
                  <p:embed/>
                </p:oleObj>
              </mc:Choice>
              <mc:Fallback>
                <p:oleObj name="Worksheet" r:id="rId5" imgW="13182600" imgH="2260600" progId="Excel.Sheet.12">
                  <p:embed/>
                  <p:pic>
                    <p:nvPicPr>
                      <p:cNvPr id="0" name=""/>
                      <p:cNvPicPr/>
                      <p:nvPr/>
                    </p:nvPicPr>
                    <p:blipFill>
                      <a:blip r:embed="rId6"/>
                      <a:stretch>
                        <a:fillRect/>
                      </a:stretch>
                    </p:blipFill>
                    <p:spPr>
                      <a:xfrm>
                        <a:off x="727650" y="1851602"/>
                        <a:ext cx="8141635" cy="1396516"/>
                      </a:xfrm>
                      <a:prstGeom prst="rect">
                        <a:avLst/>
                      </a:prstGeom>
                    </p:spPr>
                  </p:pic>
                </p:oleObj>
              </mc:Fallback>
            </mc:AlternateContent>
          </a:graphicData>
        </a:graphic>
      </p:graphicFrame>
      <p:pic>
        <p:nvPicPr>
          <p:cNvPr id="5" name="Audio Recording May 16, 2022 at 7:51:37 PM" descr="Audio Recording May 16, 2022 at 7:51:37 PM">
            <a:hlinkClick r:id="" action="ppaction://media"/>
            <a:extLst>
              <a:ext uri="{FF2B5EF4-FFF2-40B4-BE49-F238E27FC236}">
                <a16:creationId xmlns:a16="http://schemas.microsoft.com/office/drawing/2014/main" id="{8C3A986A-4633-2230-4083-406D559B246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165600" y="2165350"/>
            <a:ext cx="812800" cy="812800"/>
          </a:xfrm>
          <a:prstGeom prst="rect">
            <a:avLst/>
          </a:prstGeom>
        </p:spPr>
      </p:pic>
    </p:spTree>
    <p:extLst>
      <p:ext uri="{BB962C8B-B14F-4D97-AF65-F5344CB8AC3E}">
        <p14:creationId xmlns:p14="http://schemas.microsoft.com/office/powerpoint/2010/main" val="1750840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619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56;p23">
            <a:extLst>
              <a:ext uri="{FF2B5EF4-FFF2-40B4-BE49-F238E27FC236}">
                <a16:creationId xmlns:a16="http://schemas.microsoft.com/office/drawing/2014/main" id="{B8DFA9B5-A48E-58EB-BA3F-CADFBB764E91}"/>
              </a:ext>
            </a:extLst>
          </p:cNvPr>
          <p:cNvSpPr txBox="1">
            <a:spLocks/>
          </p:cNvSpPr>
          <p:nvPr/>
        </p:nvSpPr>
        <p:spPr>
          <a:xfrm>
            <a:off x="727650" y="581949"/>
            <a:ext cx="7808652" cy="811421"/>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Raleway"/>
              <a:buNone/>
              <a:defRPr sz="45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800"/>
              <a:buFont typeface="Raleway"/>
              <a:buNone/>
              <a:defRPr sz="2800" b="1" i="0" u="none" strike="noStrike" cap="none">
                <a:solidFill>
                  <a:schemeClr val="dk2"/>
                </a:solidFill>
                <a:latin typeface="Raleway"/>
                <a:ea typeface="Raleway"/>
                <a:cs typeface="Raleway"/>
                <a:sym typeface="Raleway"/>
              </a:defRPr>
            </a:lvl9pPr>
          </a:lstStyle>
          <a:p>
            <a:pPr algn="l"/>
            <a:r>
              <a:rPr lang="en-GB" sz="2000" dirty="0"/>
              <a:t>Artifacts to be submitted as a part of the research - </a:t>
            </a:r>
            <a:r>
              <a:rPr lang="en-US" sz="2000" dirty="0"/>
              <a:t>Service models for Cloud</a:t>
            </a:r>
            <a:endParaRPr lang="en-GB" sz="2000" dirty="0"/>
          </a:p>
        </p:txBody>
      </p:sp>
      <p:sp>
        <p:nvSpPr>
          <p:cNvPr id="3" name="Google Shape;157;p23">
            <a:extLst>
              <a:ext uri="{FF2B5EF4-FFF2-40B4-BE49-F238E27FC236}">
                <a16:creationId xmlns:a16="http://schemas.microsoft.com/office/drawing/2014/main" id="{50AC4D92-3C38-C8ED-4615-559ED98D8AF6}"/>
              </a:ext>
            </a:extLst>
          </p:cNvPr>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solidFill>
                  <a:schemeClr val="accent1"/>
                </a:solidFill>
              </a:rPr>
              <a:t>9</a:t>
            </a:fld>
            <a:endParaRPr>
              <a:solidFill>
                <a:schemeClr val="accent1"/>
              </a:solidFill>
            </a:endParaRPr>
          </a:p>
        </p:txBody>
      </p:sp>
      <p:pic>
        <p:nvPicPr>
          <p:cNvPr id="4" name="Picture 3" descr="Table&#10;&#10;Description automatically generated with medium confidence">
            <a:extLst>
              <a:ext uri="{FF2B5EF4-FFF2-40B4-BE49-F238E27FC236}">
                <a16:creationId xmlns:a16="http://schemas.microsoft.com/office/drawing/2014/main" id="{5606FD12-1165-42F9-54CA-CE8BA792EB78}"/>
              </a:ext>
            </a:extLst>
          </p:cNvPr>
          <p:cNvPicPr>
            <a:picLocks noChangeAspect="1"/>
          </p:cNvPicPr>
          <p:nvPr/>
        </p:nvPicPr>
        <p:blipFill>
          <a:blip r:embed="rId5"/>
          <a:stretch>
            <a:fillRect/>
          </a:stretch>
        </p:blipFill>
        <p:spPr>
          <a:xfrm>
            <a:off x="1847532" y="1482725"/>
            <a:ext cx="5448935" cy="2178050"/>
          </a:xfrm>
          <a:prstGeom prst="rect">
            <a:avLst/>
          </a:prstGeom>
        </p:spPr>
      </p:pic>
      <p:sp>
        <p:nvSpPr>
          <p:cNvPr id="5" name="Rectangle 4">
            <a:extLst>
              <a:ext uri="{FF2B5EF4-FFF2-40B4-BE49-F238E27FC236}">
                <a16:creationId xmlns:a16="http://schemas.microsoft.com/office/drawing/2014/main" id="{DC9CA033-025A-D861-C937-DE0ECB4F305E}"/>
              </a:ext>
            </a:extLst>
          </p:cNvPr>
          <p:cNvSpPr/>
          <p:nvPr/>
        </p:nvSpPr>
        <p:spPr>
          <a:xfrm>
            <a:off x="2155372" y="3992544"/>
            <a:ext cx="4572000" cy="954107"/>
          </a:xfrm>
          <a:prstGeom prst="rect">
            <a:avLst/>
          </a:prstGeom>
        </p:spPr>
        <p:txBody>
          <a:bodyPr>
            <a:spAutoFit/>
          </a:bodyPr>
          <a:lstStyle/>
          <a:p>
            <a:pPr algn="ctr"/>
            <a:r>
              <a:rPr lang="en-US" dirty="0">
                <a:latin typeface="Arial" panose="020B0604020202020204" pitchFamily="34" charset="0"/>
                <a:ea typeface="Calibri" panose="020F0502020204030204" pitchFamily="34" charset="0"/>
              </a:rPr>
              <a:t>Figure 1: “Service models for Cloud. Blue indicates as level owned and operated by the organization, and red indicates levels run and operated by the service provider” (</a:t>
            </a:r>
            <a:r>
              <a:rPr lang="en-US" dirty="0" err="1">
                <a:latin typeface="Times New Roman" panose="02020603050405020304" pitchFamily="18" charset="0"/>
                <a:ea typeface="Times New Roman" panose="02020603050405020304" pitchFamily="18" charset="0"/>
              </a:rPr>
              <a:t>Pardeshi</a:t>
            </a:r>
            <a:r>
              <a:rPr lang="en-US" dirty="0">
                <a:latin typeface="Times New Roman" panose="02020603050405020304" pitchFamily="18" charset="0"/>
                <a:ea typeface="Times New Roman" panose="02020603050405020304" pitchFamily="18" charset="0"/>
              </a:rPr>
              <a:t>, 2014</a:t>
            </a:r>
            <a:r>
              <a:rPr lang="en-US" dirty="0">
                <a:latin typeface="Arial" panose="020B0604020202020204" pitchFamily="34" charset="0"/>
                <a:ea typeface="Calibri" panose="020F0502020204030204" pitchFamily="34" charset="0"/>
              </a:rPr>
              <a:t>).</a:t>
            </a:r>
            <a:endParaRPr lang="en-US" dirty="0">
              <a:latin typeface="Times New Roman" panose="02020603050405020304" pitchFamily="18" charset="0"/>
              <a:ea typeface="Times New Roman" panose="02020603050405020304" pitchFamily="18" charset="0"/>
            </a:endParaRPr>
          </a:p>
        </p:txBody>
      </p:sp>
      <p:pic>
        <p:nvPicPr>
          <p:cNvPr id="7" name="Audio Recording May 16, 2022 at 8:07:35 PM" descr="Audio Recording May 16, 2022 at 8:07:35 PM">
            <a:hlinkClick r:id="" action="ppaction://media"/>
            <a:extLst>
              <a:ext uri="{FF2B5EF4-FFF2-40B4-BE49-F238E27FC236}">
                <a16:creationId xmlns:a16="http://schemas.microsoft.com/office/drawing/2014/main" id="{12EE30F1-1ED2-DEAD-894A-E81D5CA5948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165600" y="2165350"/>
            <a:ext cx="812800" cy="812800"/>
          </a:xfrm>
          <a:prstGeom prst="rect">
            <a:avLst/>
          </a:prstGeom>
        </p:spPr>
      </p:pic>
    </p:spTree>
    <p:extLst>
      <p:ext uri="{BB962C8B-B14F-4D97-AF65-F5344CB8AC3E}">
        <p14:creationId xmlns:p14="http://schemas.microsoft.com/office/powerpoint/2010/main" val="3976048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11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1894</TotalTime>
  <Words>3253</Words>
  <Application>Microsoft Macintosh PowerPoint</Application>
  <PresentationFormat>On-screen Show (16:9)</PresentationFormat>
  <Paragraphs>264</Paragraphs>
  <Slides>14</Slides>
  <Notes>13</Notes>
  <HiddenSlides>0</HiddenSlides>
  <MMClips>13</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14</vt:i4>
      </vt:variant>
    </vt:vector>
  </HeadingPairs>
  <TitlesOfParts>
    <vt:vector size="22" baseType="lpstr">
      <vt:lpstr>Lato</vt:lpstr>
      <vt:lpstr>Times New Roman</vt:lpstr>
      <vt:lpstr>Calibri</vt:lpstr>
      <vt:lpstr>Arial</vt:lpstr>
      <vt:lpstr>Wingdings</vt:lpstr>
      <vt:lpstr>Raleway</vt:lpstr>
      <vt:lpstr>Streamline</vt:lpstr>
      <vt:lpstr>Worksheet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 Security in IoT Waste Management System</dc:title>
  <cp:lastModifiedBy>Shoumik Chakraborty</cp:lastModifiedBy>
  <cp:revision>85</cp:revision>
  <dcterms:modified xsi:type="dcterms:W3CDTF">2022-05-16T19:56:59Z</dcterms:modified>
</cp:coreProperties>
</file>